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73" r:id="rId6"/>
    <p:sldId id="274"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6VHAwmijUCyqJPYSRNt9Q==" hashData="6zfIJi2GpFin5Q97+ES5DDOJV61nIgjR/zGCkOsX3IvF5F/fODyxj3B7M1noRu2dH7zNjl3arbNoJYBzNuBx9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7C6"/>
    <a:srgbClr val="CC00FF"/>
    <a:srgbClr val="4CB752"/>
    <a:srgbClr val="685F5A"/>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860" autoAdjust="0"/>
  </p:normalViewPr>
  <p:slideViewPr>
    <p:cSldViewPr snapToGrid="0">
      <p:cViewPr varScale="1">
        <p:scale>
          <a:sx n="55" d="100"/>
          <a:sy n="55" d="100"/>
        </p:scale>
        <p:origin x="14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3.wmf"/><Relationship Id="rId1" Type="http://schemas.openxmlformats.org/officeDocument/2006/relationships/image" Target="../media/image16.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6.wmf"/><Relationship Id="rId7" Type="http://schemas.openxmlformats.org/officeDocument/2006/relationships/image" Target="../media/image20.wmf"/><Relationship Id="rId2" Type="http://schemas.openxmlformats.org/officeDocument/2006/relationships/image" Target="../media/image5.wmf"/><Relationship Id="rId1" Type="http://schemas.openxmlformats.org/officeDocument/2006/relationships/image" Target="../media/image25.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18.wmf"/><Relationship Id="rId5" Type="http://schemas.openxmlformats.org/officeDocument/2006/relationships/image" Target="../media/image30.wmf"/><Relationship Id="rId4"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wmf"/><Relationship Id="rId1" Type="http://schemas.openxmlformats.org/officeDocument/2006/relationships/image" Target="../media/image36.wmf"/><Relationship Id="rId4"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5" Type="http://schemas.openxmlformats.org/officeDocument/2006/relationships/image" Target="../media/image51.wmf"/><Relationship Id="rId4"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5.wmf"/><Relationship Id="rId5" Type="http://schemas.openxmlformats.org/officeDocument/2006/relationships/image" Target="../media/image21.wmf"/><Relationship Id="rId4"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1DADE-8FC0-42A6-A2BC-389A3E2125C6}" type="datetimeFigureOut">
              <a:rPr lang="en-AU" smtClean="0"/>
              <a:t>08/04/2019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36F57-BFC6-40B7-9517-7ED0A53C5E7D}" type="slidenum">
              <a:rPr lang="en-AU" smtClean="0"/>
              <a:t>‹#›</a:t>
            </a:fld>
            <a:endParaRPr lang="en-AU"/>
          </a:p>
        </p:txBody>
      </p:sp>
    </p:spTree>
    <p:extLst>
      <p:ext uri="{BB962C8B-B14F-4D97-AF65-F5344CB8AC3E}">
        <p14:creationId xmlns:p14="http://schemas.microsoft.com/office/powerpoint/2010/main" val="343887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a:t>
            </a:fld>
            <a:endParaRPr lang="en-AU"/>
          </a:p>
        </p:txBody>
      </p:sp>
    </p:spTree>
    <p:extLst>
      <p:ext uri="{BB962C8B-B14F-4D97-AF65-F5344CB8AC3E}">
        <p14:creationId xmlns:p14="http://schemas.microsoft.com/office/powerpoint/2010/main" val="88341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Introduce the concept of Climate Change. Methane, produced in landfill cells, is a greenhouse gas. A greenhouse gas is an atmospheric gas that absorbs and emits radiant energy. This process traps heat between the earth’s surface and atmosphere, causing the greenhouse effect and increasing average global temperatures. </a:t>
            </a:r>
          </a:p>
          <a:p>
            <a:pPr lvl="0"/>
            <a:endParaRPr lang="en-AU"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The greenhouse effect can be explained to students by having them imagine they are lying in bed. Continually layering blankets on the bed will increase the temperature until it becomes too hot to be comfortable.</a:t>
            </a:r>
          </a:p>
          <a:p>
            <a:pPr lvl="0"/>
            <a:r>
              <a:rPr lang="en-AU" sz="1200" kern="1200" dirty="0" smtClean="0">
                <a:solidFill>
                  <a:schemeClr val="tx1"/>
                </a:solidFill>
                <a:effectLst/>
                <a:latin typeface="+mn-lt"/>
                <a:ea typeface="+mn-ea"/>
                <a:cs typeface="+mn-cs"/>
              </a:rPr>
              <a:t>The slide </a:t>
            </a:r>
            <a:r>
              <a:rPr lang="en-AU" sz="1200" kern="1200" baseline="0" dirty="0" smtClean="0">
                <a:solidFill>
                  <a:schemeClr val="tx1"/>
                </a:solidFill>
                <a:effectLst/>
                <a:latin typeface="+mn-lt"/>
                <a:ea typeface="+mn-ea"/>
                <a:cs typeface="+mn-cs"/>
              </a:rPr>
              <a:t>illustrates the transfer of radiant energy from the sun, to the earth, and then out to space. Without the impacts of increased greenhouse gases in the earth’s atmosphere. Radiant energy enters the earth’s environment, with some being reflected back to space by cloud coverage and the atmosphere. Once within the earths environment the majority of radiant energy is reflected by the earths surface back to space with only a small amount reflected from the atmosphere and remaining in the earth’s environment. </a:t>
            </a:r>
          </a:p>
          <a:p>
            <a:pPr lvl="0"/>
            <a:r>
              <a:rPr lang="en-AU" sz="1200" kern="1200" baseline="0" dirty="0" smtClean="0">
                <a:solidFill>
                  <a:schemeClr val="tx1"/>
                </a:solidFill>
                <a:effectLst/>
                <a:latin typeface="+mn-lt"/>
                <a:ea typeface="+mn-ea"/>
                <a:cs typeface="+mn-cs"/>
              </a:rPr>
              <a:t>The image on the slide illustrates global conditions  where the earth's atmosphere is impacted by an increase in greenhouse gases. Radiant energy still travels to the earth’s environment from the sun and enters the earth’s environment, however the increase in greenhouse gases reduces the amount of radiant energy able to be reflected away from the earth’s atmosphere and into space. As more radiant energy is trapped within the earth’s environment the average temperature of the globe is increased. </a:t>
            </a:r>
            <a:endParaRPr lang="en-AU" sz="1200" kern="1200" dirty="0" smtClean="0">
              <a:solidFill>
                <a:schemeClr val="tx1"/>
              </a:solidFill>
              <a:effectLst/>
              <a:latin typeface="+mn-lt"/>
              <a:ea typeface="+mn-ea"/>
              <a:cs typeface="+mn-cs"/>
            </a:endParaRPr>
          </a:p>
          <a:p>
            <a:pPr marL="457200" lvl="1" indent="0" algn="l">
              <a:buFont typeface="Arial" panose="020B0604020202020204" pitchFamily="34" charset="0"/>
              <a:buNone/>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10</a:t>
            </a:fld>
            <a:endParaRPr lang="en-AU"/>
          </a:p>
        </p:txBody>
      </p:sp>
    </p:spTree>
    <p:extLst>
      <p:ext uri="{BB962C8B-B14F-4D97-AF65-F5344CB8AC3E}">
        <p14:creationId xmlns:p14="http://schemas.microsoft.com/office/powerpoint/2010/main" val="4556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Climate change has a large and varied impact on our planet. What may feel like a very slight increase in temperature for us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has a large impact on the environment. </a:t>
            </a:r>
          </a:p>
          <a:p>
            <a:pPr lvl="0"/>
            <a:r>
              <a:rPr lang="en-AU" sz="1200" kern="1200" dirty="0" smtClean="0">
                <a:solidFill>
                  <a:schemeClr val="tx1"/>
                </a:solidFill>
                <a:effectLst/>
                <a:latin typeface="+mn-lt"/>
                <a:ea typeface="+mn-ea"/>
                <a:cs typeface="+mn-cs"/>
              </a:rPr>
              <a:t>The current recorded global temperature increase since pre-industrial times is 0.7</a:t>
            </a:r>
            <a:r>
              <a:rPr lang="en-AU" sz="1200" kern="1200" baseline="30000" dirty="0" smtClean="0">
                <a:solidFill>
                  <a:schemeClr val="tx1"/>
                </a:solidFill>
                <a:effectLst/>
                <a:latin typeface="+mn-lt"/>
                <a:ea typeface="+mn-ea"/>
                <a:cs typeface="+mn-cs"/>
              </a:rPr>
              <a:t>o</a:t>
            </a:r>
            <a:r>
              <a:rPr lang="en-AU" sz="1200" kern="1200" dirty="0" smtClean="0">
                <a:solidFill>
                  <a:schemeClr val="tx1"/>
                </a:solidFill>
                <a:effectLst/>
                <a:latin typeface="+mn-lt"/>
                <a:ea typeface="+mn-ea"/>
                <a:cs typeface="+mn-cs"/>
              </a:rPr>
              <a:t>C. Although this may seem like a very small increase, it has resulted in some dramatic outcomes including widespread coral bleaching, an increase in average global sea levels, the skew of sex ratios in temperature dependent species (e.g. logger head turtles, whose eggs are temperature dependent.</a:t>
            </a:r>
            <a:r>
              <a:rPr lang="en-AU" sz="1200" kern="1200" baseline="0" dirty="0" smtClean="0">
                <a:solidFill>
                  <a:schemeClr val="tx1"/>
                </a:solidFill>
                <a:effectLst/>
                <a:latin typeface="+mn-lt"/>
                <a:ea typeface="+mn-ea"/>
                <a:cs typeface="+mn-cs"/>
              </a:rPr>
              <a:t> The </a:t>
            </a:r>
            <a:r>
              <a:rPr lang="en-AU" sz="1200" kern="1200" dirty="0" smtClean="0">
                <a:solidFill>
                  <a:schemeClr val="tx1"/>
                </a:solidFill>
                <a:effectLst/>
                <a:latin typeface="+mn-lt"/>
                <a:ea typeface="+mn-ea"/>
                <a:cs typeface="+mn-cs"/>
              </a:rPr>
              <a:t>sex of turtle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offspring</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are more commonly female due to an increase in temperature), and an increase in extreme and unpredictable storms and weather patterns. </a:t>
            </a:r>
          </a:p>
          <a:p>
            <a:pPr lvl="0"/>
            <a:r>
              <a:rPr lang="en-AU" sz="1200" kern="1200" dirty="0" smtClean="0">
                <a:solidFill>
                  <a:schemeClr val="tx1"/>
                </a:solidFill>
                <a:effectLst/>
                <a:latin typeface="+mn-lt"/>
                <a:ea typeface="+mn-ea"/>
                <a:cs typeface="+mn-cs"/>
              </a:rPr>
              <a:t>(The four pictured weather patterns are: Top</a:t>
            </a:r>
            <a:r>
              <a:rPr lang="en-AU" sz="1200" kern="1200" baseline="0" dirty="0" smtClean="0">
                <a:solidFill>
                  <a:schemeClr val="tx1"/>
                </a:solidFill>
                <a:effectLst/>
                <a:latin typeface="+mn-lt"/>
                <a:ea typeface="+mn-ea"/>
                <a:cs typeface="+mn-cs"/>
              </a:rPr>
              <a:t> Left- Drought in South Africa/Botswana/Zimbabwe border and the very dry Limpopo River, Top Right- Blizzard in the Australian Alps from an East coast low weather event fuelled by warmer water, Bottom Left- Coral Bleaching off Mission Beach Great Barrier Reef Marine Park, Bottom Right- Water spout in a super cell thunderstorm north of Grafton NSW.</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11</a:t>
            </a:fld>
            <a:endParaRPr lang="en-AU"/>
          </a:p>
        </p:txBody>
      </p:sp>
    </p:spTree>
    <p:extLst>
      <p:ext uri="{BB962C8B-B14F-4D97-AF65-F5344CB8AC3E}">
        <p14:creationId xmlns:p14="http://schemas.microsoft.com/office/powerpoint/2010/main" val="283392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Plastic bottles are one of the most commonly</a:t>
            </a:r>
            <a:r>
              <a:rPr lang="en-AU" baseline="0" dirty="0" smtClean="0"/>
              <a:t> littered items.  As plastics don’t breakdown in the environment, they break up into smaller and smaller pieces. This means they have the potential to cause detrimental impacts to a range of different environments.  Eventually, this plastic litter will end up in the ocean</a:t>
            </a:r>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12</a:t>
            </a:fld>
            <a:endParaRPr lang="en-AU"/>
          </a:p>
        </p:txBody>
      </p:sp>
    </p:spTree>
    <p:extLst>
      <p:ext uri="{BB962C8B-B14F-4D97-AF65-F5344CB8AC3E}">
        <p14:creationId xmlns:p14="http://schemas.microsoft.com/office/powerpoint/2010/main" val="240202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The Great Pacific Garbage Patch is a collection of marine debris (litter floating in the ocean) in the North Pacific Ocean . The patch is large </a:t>
            </a:r>
            <a:r>
              <a:rPr lang="en-AU" sz="1200" kern="1200" baseline="0" dirty="0" smtClean="0">
                <a:solidFill>
                  <a:schemeClr val="tx1"/>
                </a:solidFill>
                <a:effectLst/>
                <a:latin typeface="+mn-lt"/>
                <a:ea typeface="+mn-ea"/>
                <a:cs typeface="+mn-cs"/>
              </a:rPr>
              <a:t>(1.6 million square kilometres) </a:t>
            </a:r>
            <a:r>
              <a:rPr lang="en-AU" sz="1200" kern="1200" dirty="0" smtClean="0">
                <a:solidFill>
                  <a:schemeClr val="tx1"/>
                </a:solidFill>
                <a:effectLst/>
                <a:latin typeface="+mn-lt"/>
                <a:ea typeface="+mn-ea"/>
                <a:cs typeface="+mn-cs"/>
              </a:rPr>
              <a:t> – about</a:t>
            </a:r>
            <a:r>
              <a:rPr lang="en-AU" sz="1200" kern="1200" baseline="0" dirty="0" smtClean="0">
                <a:solidFill>
                  <a:schemeClr val="tx1"/>
                </a:solidFill>
                <a:effectLst/>
                <a:latin typeface="+mn-lt"/>
                <a:ea typeface="+mn-ea"/>
                <a:cs typeface="+mn-cs"/>
              </a:rPr>
              <a:t> twice the size of NSW. </a:t>
            </a:r>
            <a:r>
              <a:rPr lang="en-AU" sz="1200" kern="1200" dirty="0" smtClean="0">
                <a:solidFill>
                  <a:schemeClr val="tx1"/>
                </a:solidFill>
                <a:effectLst/>
                <a:latin typeface="+mn-lt"/>
                <a:ea typeface="+mn-ea"/>
                <a:cs typeface="+mn-cs"/>
              </a:rPr>
              <a:t>The patch is comprised mostly of micro-plastics. Micro-plastics are very small pieces of plastic (sometimes not even able to be seen by the naked eye) which occur as larger plastic items (e.g. plastic bottles and containers) break</a:t>
            </a:r>
            <a:r>
              <a:rPr lang="en-AU" sz="1200" kern="1200" baseline="0" dirty="0" smtClean="0">
                <a:solidFill>
                  <a:schemeClr val="tx1"/>
                </a:solidFill>
                <a:effectLst/>
                <a:latin typeface="+mn-lt"/>
                <a:ea typeface="+mn-ea"/>
                <a:cs typeface="+mn-cs"/>
              </a:rPr>
              <a:t> up</a:t>
            </a:r>
            <a:r>
              <a:rPr lang="en-AU" sz="1200" kern="1200" dirty="0" smtClean="0">
                <a:solidFill>
                  <a:schemeClr val="tx1"/>
                </a:solidFill>
                <a:effectLst/>
                <a:latin typeface="+mn-lt"/>
                <a:ea typeface="+mn-ea"/>
                <a:cs typeface="+mn-cs"/>
              </a:rPr>
              <a:t>. </a:t>
            </a:r>
          </a:p>
          <a:p>
            <a:pPr lvl="0"/>
            <a:r>
              <a:rPr lang="en-AU" sz="1200" kern="1200" dirty="0" smtClean="0">
                <a:solidFill>
                  <a:schemeClr val="tx1"/>
                </a:solidFill>
                <a:effectLst/>
                <a:latin typeface="+mn-lt"/>
                <a:ea typeface="+mn-ea"/>
                <a:cs typeface="+mn-cs"/>
              </a:rPr>
              <a:t>Micro-plastics are easily ingested by small marine animals. As we move up the food chain, and these small marine animals are eaten by larger marine animals, the amount of micro-plastics being ingested by each animal increases. This includes the seafood we eat and means that each time we consume seafood we are than likely consuming micro-plastics. </a:t>
            </a:r>
          </a:p>
          <a:p>
            <a:pPr lvl="0"/>
            <a:r>
              <a:rPr lang="en-AU" sz="1200" kern="1200" dirty="0" smtClean="0">
                <a:solidFill>
                  <a:schemeClr val="tx1"/>
                </a:solidFill>
                <a:effectLst/>
                <a:latin typeface="+mn-lt"/>
                <a:ea typeface="+mn-ea"/>
                <a:cs typeface="+mn-cs"/>
              </a:rPr>
              <a:t>It is estimated that by the year 2050 there will be more plastic then fish in our oceans</a:t>
            </a:r>
          </a:p>
          <a:p>
            <a:pPr lvl="0"/>
            <a:r>
              <a:rPr lang="en-US" sz="1200" kern="1200" dirty="0" smtClean="0">
                <a:solidFill>
                  <a:schemeClr val="tx1"/>
                </a:solidFill>
                <a:effectLst/>
                <a:latin typeface="+mn-lt"/>
                <a:ea typeface="+mn-ea"/>
                <a:cs typeface="+mn-cs"/>
              </a:rPr>
              <a:t>Watch</a:t>
            </a:r>
            <a:r>
              <a:rPr lang="en-US" sz="1200" kern="1200" baseline="0" dirty="0" smtClean="0">
                <a:solidFill>
                  <a:schemeClr val="tx1"/>
                </a:solidFill>
                <a:effectLst/>
                <a:latin typeface="+mn-lt"/>
                <a:ea typeface="+mn-ea"/>
                <a:cs typeface="+mn-cs"/>
              </a:rPr>
              <a:t> Journey to the Ocean via Rubbish by Grace Kim https://www.youtube.com/watch?v=vh6MDuxYing. </a:t>
            </a:r>
            <a:r>
              <a:rPr lang="en-AU" sz="1200" b="0" i="0" kern="1200" dirty="0" smtClean="0">
                <a:solidFill>
                  <a:schemeClr val="tx1"/>
                </a:solidFill>
                <a:effectLst/>
                <a:latin typeface="+mn-lt"/>
                <a:ea typeface="+mn-ea"/>
                <a:cs typeface="+mn-cs"/>
              </a:rPr>
              <a:t>Grace, is a student from St. Philips College in Port Stephens created this film for a school project after learning about this growing problem and also learning that Take 3 were trying to educate the broader community.</a:t>
            </a:r>
            <a:endParaRPr lang="en-AU"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Ask students to brainstorm other impacts of plastics in our oceans to either our community or the environment </a:t>
            </a:r>
          </a:p>
          <a:p>
            <a:pPr lvl="0"/>
            <a:r>
              <a:rPr lang="en-AU" sz="1200" kern="1200" dirty="0" smtClean="0">
                <a:solidFill>
                  <a:schemeClr val="tx1"/>
                </a:solidFill>
                <a:effectLst/>
                <a:latin typeface="+mn-lt"/>
                <a:ea typeface="+mn-ea"/>
                <a:cs typeface="+mn-cs"/>
              </a:rPr>
              <a:t>Ask students to suggest where all the plastic in our oceans is coming from? How is it getting there? What can we do to reduce the amount of plastic travelling to our oceans? </a:t>
            </a:r>
            <a:r>
              <a:rPr lang="en-AU" sz="1200" i="1" kern="1200" dirty="0" smtClean="0">
                <a:solidFill>
                  <a:schemeClr val="tx1"/>
                </a:solidFill>
                <a:effectLst/>
                <a:latin typeface="+mn-lt"/>
                <a:ea typeface="+mn-ea"/>
                <a:cs typeface="+mn-cs"/>
              </a:rPr>
              <a:t>Much of the plastic in our oceans is as a result of littering</a:t>
            </a:r>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13</a:t>
            </a:fld>
            <a:endParaRPr lang="en-AU"/>
          </a:p>
        </p:txBody>
      </p:sp>
    </p:spTree>
    <p:extLst>
      <p:ext uri="{BB962C8B-B14F-4D97-AF65-F5344CB8AC3E}">
        <p14:creationId xmlns:p14="http://schemas.microsoft.com/office/powerpoint/2010/main" val="144867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The Waste Hierarchy is the internationally recognised framework for prioritising waste and resource management practices.  Since all waste management options have some impact on the environment, the only way to avoid impact is not to produce waste in the first place. This is why waste avoidance and reduction are considered the most preferable options in the hierarchy.  Reuse, followed by recycling, while disposal to landfill is considered the least preferable waste management option and is listed at the bottom of the hierarchy.</a:t>
            </a:r>
          </a:p>
          <a:p>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smtClean="0"/>
              <a:t>Avoid – don’t buy new products which are not needed. For example, plastic water bottles. Buying these items can be avoided by owning a reusable water bottle. </a:t>
            </a:r>
          </a:p>
          <a:p>
            <a:r>
              <a:rPr lang="en-AU" sz="1200" dirty="0" smtClean="0"/>
              <a:t>Reduce – reduce</a:t>
            </a:r>
            <a:r>
              <a:rPr lang="en-AU" sz="1200" baseline="0" dirty="0" smtClean="0"/>
              <a:t> the amount of waste you buy. For example, buy one box of your favourite snack instead of 12 little packets that become waste and even worse … litter.</a:t>
            </a:r>
            <a:endParaRPr lang="en-AU" sz="1200" dirty="0" smtClean="0"/>
          </a:p>
          <a:p>
            <a:r>
              <a:rPr lang="en-AU" dirty="0" smtClean="0"/>
              <a:t>Reuse</a:t>
            </a:r>
            <a:r>
              <a:rPr lang="en-AU" baseline="0" dirty="0" smtClean="0"/>
              <a:t> – the use of potential waste to create new items. For example, creating bags (or other new products) from old clothing, giving old clothing to ‘op shops’, making arts and crafts items from old food containers. </a:t>
            </a:r>
          </a:p>
          <a:p>
            <a:r>
              <a:rPr lang="en-AU" baseline="0" dirty="0" smtClean="0"/>
              <a:t>Recycle – using council managed recycling systems to recycle waste into new products, therefore reducing the need for natural resources to create new products. </a:t>
            </a:r>
          </a:p>
          <a:p>
            <a:r>
              <a:rPr lang="en-AU" baseline="0" dirty="0" smtClean="0"/>
              <a:t>Dispose – The least preferable option, where waste is disposed of to landfill after being used and the resources are lost. </a:t>
            </a:r>
            <a:endParaRPr lang="en-AU" dirty="0" smtClean="0"/>
          </a:p>
        </p:txBody>
      </p:sp>
      <p:sp>
        <p:nvSpPr>
          <p:cNvPr id="4" name="Slide Number Placeholder 3"/>
          <p:cNvSpPr>
            <a:spLocks noGrp="1"/>
          </p:cNvSpPr>
          <p:nvPr>
            <p:ph type="sldNum" sz="quarter" idx="10"/>
          </p:nvPr>
        </p:nvSpPr>
        <p:spPr/>
        <p:txBody>
          <a:bodyPr/>
          <a:lstStyle/>
          <a:p>
            <a:fld id="{6322E021-7CF4-4D99-9874-280A1A17BFD2}" type="slidenum">
              <a:rPr lang="en-AU" smtClean="0"/>
              <a:t>14</a:t>
            </a:fld>
            <a:endParaRPr lang="en-AU"/>
          </a:p>
        </p:txBody>
      </p:sp>
    </p:spTree>
    <p:extLst>
      <p:ext uri="{BB962C8B-B14F-4D97-AF65-F5344CB8AC3E}">
        <p14:creationId xmlns:p14="http://schemas.microsoft.com/office/powerpoint/2010/main" val="3629553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Have the students brainstorm which items they can recycle. What happens when they recycle a product? When an item is placed in the yellow topped recycling bin it is transported to a </a:t>
            </a:r>
            <a:r>
              <a:rPr lang="en-AU" sz="1200" b="1" kern="1200" dirty="0" smtClean="0">
                <a:solidFill>
                  <a:schemeClr val="tx1"/>
                </a:solidFill>
                <a:effectLst/>
                <a:latin typeface="+mn-lt"/>
                <a:ea typeface="+mn-ea"/>
                <a:cs typeface="+mn-cs"/>
              </a:rPr>
              <a:t>Materials Recovery Facility</a:t>
            </a:r>
            <a:r>
              <a:rPr lang="en-AU" sz="1200" kern="1200" dirty="0" smtClean="0">
                <a:solidFill>
                  <a:schemeClr val="tx1"/>
                </a:solidFill>
                <a:effectLst/>
                <a:latin typeface="+mn-lt"/>
                <a:ea typeface="+mn-ea"/>
                <a:cs typeface="+mn-cs"/>
              </a:rPr>
              <a:t> </a:t>
            </a:r>
            <a:r>
              <a:rPr lang="en-AU" sz="1200" b="1" kern="1200" dirty="0" smtClean="0">
                <a:solidFill>
                  <a:schemeClr val="tx1"/>
                </a:solidFill>
                <a:effectLst/>
                <a:latin typeface="+mn-lt"/>
                <a:ea typeface="+mn-ea"/>
                <a:cs typeface="+mn-cs"/>
              </a:rPr>
              <a:t>(MRF)</a:t>
            </a:r>
            <a:r>
              <a:rPr lang="en-AU" sz="1200" kern="1200" dirty="0" smtClean="0">
                <a:solidFill>
                  <a:schemeClr val="tx1"/>
                </a:solidFill>
                <a:effectLst/>
                <a:latin typeface="+mn-lt"/>
                <a:ea typeface="+mn-ea"/>
                <a:cs typeface="+mn-cs"/>
              </a:rPr>
              <a:t> where all the products are sorted based on the materials they are composed of. Plastic bottles, for example, are sorted depending on the type of plastic they are comprised of. The plastic is then shredded, washed and melted. The melted plastic is set in a small mould to be transported to another factory where it is shaped into a new product</a:t>
            </a:r>
            <a:r>
              <a:rPr lang="en-AU" sz="1200" kern="1200" baseline="0" dirty="0" smtClean="0">
                <a:solidFill>
                  <a:schemeClr val="tx1"/>
                </a:solidFill>
                <a:effectLst/>
                <a:latin typeface="+mn-lt"/>
                <a:ea typeface="+mn-ea"/>
                <a:cs typeface="+mn-cs"/>
              </a:rPr>
              <a:t>, refilled, </a:t>
            </a:r>
            <a:r>
              <a:rPr lang="en-AU" sz="1200" kern="1200" dirty="0" smtClean="0">
                <a:solidFill>
                  <a:schemeClr val="tx1"/>
                </a:solidFill>
                <a:effectLst/>
                <a:latin typeface="+mn-lt"/>
                <a:ea typeface="+mn-ea"/>
                <a:cs typeface="+mn-cs"/>
              </a:rPr>
              <a:t> ready to be transported to stores for sale. </a:t>
            </a:r>
            <a:r>
              <a:rPr lang="en-AU" sz="1200" kern="1200" baseline="0" dirty="0" smtClean="0">
                <a:solidFill>
                  <a:schemeClr val="tx1"/>
                </a:solidFill>
                <a:effectLst/>
                <a:latin typeface="+mn-lt"/>
                <a:ea typeface="+mn-ea"/>
                <a:cs typeface="+mn-cs"/>
              </a:rPr>
              <a:t> Ask the</a:t>
            </a:r>
            <a:r>
              <a:rPr lang="en-AU" sz="1200" kern="1200" dirty="0" smtClean="0">
                <a:solidFill>
                  <a:schemeClr val="tx1"/>
                </a:solidFill>
                <a:effectLst/>
                <a:latin typeface="+mn-lt"/>
                <a:ea typeface="+mn-ea"/>
                <a:cs typeface="+mn-cs"/>
              </a:rPr>
              <a:t> students to</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discuss the benefits of recycling plastic materials </a:t>
            </a:r>
          </a:p>
          <a:p>
            <a:r>
              <a:rPr lang="en-AU" sz="1200" kern="1200" dirty="0" smtClean="0">
                <a:solidFill>
                  <a:schemeClr val="tx1"/>
                </a:solidFill>
                <a:effectLst/>
                <a:latin typeface="+mn-lt"/>
                <a:ea typeface="+mn-ea"/>
                <a:cs typeface="+mn-cs"/>
              </a:rPr>
              <a:t>Get students to discuss the benefits of recycling other materials.</a:t>
            </a:r>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15</a:t>
            </a:fld>
            <a:endParaRPr lang="en-AU"/>
          </a:p>
        </p:txBody>
      </p:sp>
    </p:spTree>
    <p:extLst>
      <p:ext uri="{BB962C8B-B14F-4D97-AF65-F5344CB8AC3E}">
        <p14:creationId xmlns:p14="http://schemas.microsoft.com/office/powerpoint/2010/main" val="202970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16</a:t>
            </a:fld>
            <a:endParaRPr lang="en-AU"/>
          </a:p>
        </p:txBody>
      </p:sp>
    </p:spTree>
    <p:extLst>
      <p:ext uri="{BB962C8B-B14F-4D97-AF65-F5344CB8AC3E}">
        <p14:creationId xmlns:p14="http://schemas.microsoft.com/office/powerpoint/2010/main" val="346947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Have</a:t>
            </a:r>
            <a:r>
              <a:rPr lang="en-AU" baseline="0" dirty="0" smtClean="0"/>
              <a:t> a class discussion about where everyday items come from.  </a:t>
            </a:r>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a:t>
            </a:fld>
            <a:endParaRPr lang="en-AU"/>
          </a:p>
        </p:txBody>
      </p:sp>
    </p:spTree>
    <p:extLst>
      <p:ext uri="{BB962C8B-B14F-4D97-AF65-F5344CB8AC3E}">
        <p14:creationId xmlns:p14="http://schemas.microsoft.com/office/powerpoint/2010/main" val="194558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What are natural resources? Give some example such as trees, minerals, oil etc.  Discuss the impact that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 mining or extracting  natural resources may have on the environment. </a:t>
            </a:r>
          </a:p>
          <a:p>
            <a:pPr lvl="0"/>
            <a:r>
              <a:rPr lang="en-AU" sz="1200" kern="1200" dirty="0" smtClean="0">
                <a:solidFill>
                  <a:schemeClr val="tx1"/>
                </a:solidFill>
                <a:effectLst/>
                <a:latin typeface="+mn-lt"/>
                <a:ea typeface="+mn-ea"/>
                <a:cs typeface="+mn-cs"/>
              </a:rPr>
              <a:t>Why do we mine natural resources from the environment? Ask the students</a:t>
            </a:r>
            <a:r>
              <a:rPr lang="en-AU" sz="1200" kern="1200" baseline="0" dirty="0" smtClean="0">
                <a:solidFill>
                  <a:schemeClr val="tx1"/>
                </a:solidFill>
                <a:effectLst/>
                <a:latin typeface="+mn-lt"/>
                <a:ea typeface="+mn-ea"/>
                <a:cs typeface="+mn-cs"/>
              </a:rPr>
              <a:t> to</a:t>
            </a:r>
            <a:r>
              <a:rPr lang="en-AU" sz="1200" kern="1200" dirty="0" smtClean="0">
                <a:solidFill>
                  <a:schemeClr val="tx1"/>
                </a:solidFill>
                <a:effectLst/>
                <a:latin typeface="+mn-lt"/>
                <a:ea typeface="+mn-ea"/>
                <a:cs typeface="+mn-cs"/>
              </a:rPr>
              <a:t> brainstorm the resources that are required to make common everyday items</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3</a:t>
            </a:fld>
            <a:endParaRPr lang="en-AU"/>
          </a:p>
        </p:txBody>
      </p:sp>
    </p:spTree>
    <p:extLst>
      <p:ext uri="{BB962C8B-B14F-4D97-AF65-F5344CB8AC3E}">
        <p14:creationId xmlns:p14="http://schemas.microsoft.com/office/powerpoint/2010/main" val="27344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b="1" kern="1200" dirty="0" smtClean="0">
                <a:solidFill>
                  <a:schemeClr val="tx1"/>
                </a:solidFill>
                <a:effectLst/>
                <a:latin typeface="+mn-lt"/>
                <a:ea typeface="+mn-ea"/>
                <a:cs typeface="+mn-cs"/>
              </a:rPr>
              <a:t>Paper</a:t>
            </a:r>
            <a:r>
              <a:rPr lang="en-AU" sz="1200" kern="1200" dirty="0" smtClean="0">
                <a:solidFill>
                  <a:schemeClr val="tx1"/>
                </a:solidFill>
                <a:effectLst/>
                <a:latin typeface="+mn-lt"/>
                <a:ea typeface="+mn-ea"/>
                <a:cs typeface="+mn-cs"/>
              </a:rPr>
              <a:t> </a:t>
            </a:r>
          </a:p>
          <a:p>
            <a:pPr lvl="2"/>
            <a:r>
              <a:rPr lang="en-AU" sz="1200" kern="1200" dirty="0" smtClean="0">
                <a:solidFill>
                  <a:schemeClr val="tx1"/>
                </a:solidFill>
                <a:effectLst/>
                <a:latin typeface="+mn-lt"/>
                <a:ea typeface="+mn-ea"/>
                <a:cs typeface="+mn-cs"/>
              </a:rPr>
              <a:t>Trees, a natural resource, are required to produce paper products. </a:t>
            </a:r>
          </a:p>
          <a:p>
            <a:pPr lvl="2"/>
            <a:r>
              <a:rPr lang="en-AU" sz="1200" kern="1200" dirty="0" smtClean="0">
                <a:solidFill>
                  <a:schemeClr val="tx1"/>
                </a:solidFill>
                <a:effectLst/>
                <a:latin typeface="+mn-lt"/>
                <a:ea typeface="+mn-ea"/>
                <a:cs typeface="+mn-cs"/>
              </a:rPr>
              <a:t>Ask students to consider the environmental impacts of cutting down trees. </a:t>
            </a:r>
          </a:p>
          <a:p>
            <a:pPr lvl="2"/>
            <a:r>
              <a:rPr lang="en-AU" sz="1200" kern="1200" dirty="0" smtClean="0">
                <a:solidFill>
                  <a:schemeClr val="tx1"/>
                </a:solidFill>
                <a:effectLst/>
                <a:latin typeface="+mn-lt"/>
                <a:ea typeface="+mn-ea"/>
                <a:cs typeface="+mn-cs"/>
              </a:rPr>
              <a:t>Trees remove carbon dioxide from the atmosphere and produce oxygen. </a:t>
            </a:r>
          </a:p>
          <a:p>
            <a:pPr lvl="2"/>
            <a:r>
              <a:rPr lang="en-AU" sz="1200" kern="1200" dirty="0" smtClean="0">
                <a:solidFill>
                  <a:schemeClr val="tx1"/>
                </a:solidFill>
                <a:effectLst/>
                <a:latin typeface="+mn-lt"/>
                <a:ea typeface="+mn-ea"/>
                <a:cs typeface="+mn-cs"/>
              </a:rPr>
              <a:t>Trees also provide important habitats (homes) for Australian native animals. It takes many years for a tree to mature to an age where it is able to provide these benefits. </a:t>
            </a:r>
          </a:p>
          <a:p>
            <a:pPr lvl="2"/>
            <a:r>
              <a:rPr lang="en-AU" sz="1200" kern="1200" dirty="0" smtClean="0">
                <a:solidFill>
                  <a:schemeClr val="tx1"/>
                </a:solidFill>
                <a:effectLst/>
                <a:latin typeface="+mn-lt"/>
                <a:ea typeface="+mn-ea"/>
                <a:cs typeface="+mn-cs"/>
              </a:rPr>
              <a:t>Ask the students to consider the energy required to cut down, transport and process the trees needed to produce paper products, and the emissions released during these processes</a:t>
            </a:r>
          </a:p>
          <a:p>
            <a:pPr lvl="2"/>
            <a:r>
              <a:rPr lang="en-AU" sz="1200" kern="1200" dirty="0" smtClean="0">
                <a:solidFill>
                  <a:schemeClr val="tx1"/>
                </a:solidFill>
                <a:effectLst/>
                <a:latin typeface="+mn-lt"/>
                <a:ea typeface="+mn-ea"/>
                <a:cs typeface="+mn-cs"/>
              </a:rPr>
              <a:t>Paper products are ideally recycled. This reduces the need for trees to be cut down to create new products and creates a ‘closed loop’. </a:t>
            </a:r>
          </a:p>
          <a:p>
            <a:pPr lvl="2"/>
            <a:r>
              <a:rPr lang="en-AU" sz="1200" kern="1200" dirty="0" smtClean="0">
                <a:solidFill>
                  <a:schemeClr val="tx1"/>
                </a:solidFill>
                <a:effectLst/>
                <a:latin typeface="+mn-lt"/>
                <a:ea typeface="+mn-ea"/>
                <a:cs typeface="+mn-cs"/>
              </a:rPr>
              <a:t>Paper cannot be recycled indefinitely, and new material is required to be added to maintain a high standard of fibre.</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4</a:t>
            </a:fld>
            <a:endParaRPr lang="en-AU"/>
          </a:p>
        </p:txBody>
      </p:sp>
    </p:spTree>
    <p:extLst>
      <p:ext uri="{BB962C8B-B14F-4D97-AF65-F5344CB8AC3E}">
        <p14:creationId xmlns:p14="http://schemas.microsoft.com/office/powerpoint/2010/main" val="99348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b="1" kern="1200" dirty="0" smtClean="0">
                <a:solidFill>
                  <a:schemeClr val="tx1"/>
                </a:solidFill>
                <a:effectLst/>
                <a:latin typeface="+mn-lt"/>
                <a:ea typeface="+mn-ea"/>
                <a:cs typeface="+mn-cs"/>
              </a:rPr>
              <a:t>Plastic Bottles</a:t>
            </a:r>
            <a:endParaRPr lang="en-AU" sz="1200" kern="1200" dirty="0" smtClean="0">
              <a:solidFill>
                <a:schemeClr val="tx1"/>
              </a:solidFill>
              <a:effectLst/>
              <a:latin typeface="+mn-lt"/>
              <a:ea typeface="+mn-ea"/>
              <a:cs typeface="+mn-cs"/>
            </a:endParaRPr>
          </a:p>
          <a:p>
            <a:pPr lvl="2"/>
            <a:r>
              <a:rPr lang="en-AU" sz="1200" kern="1200" dirty="0" smtClean="0">
                <a:solidFill>
                  <a:schemeClr val="tx1"/>
                </a:solidFill>
                <a:effectLst/>
                <a:latin typeface="+mn-lt"/>
                <a:ea typeface="+mn-ea"/>
                <a:cs typeface="+mn-cs"/>
              </a:rPr>
              <a:t>Plastic bottles and containers are made from crude oil. Crude oil is a naturally occurring, unrefined petroleum that has formed over millions of years by the decomposition of plants and animals compressed under a thick layer of mud and rock. As such, crude oil is a non-renewable resource. </a:t>
            </a:r>
          </a:p>
          <a:p>
            <a:pPr lvl="2"/>
            <a:r>
              <a:rPr lang="en-AU" sz="1200" kern="1200" dirty="0" smtClean="0">
                <a:solidFill>
                  <a:schemeClr val="tx1"/>
                </a:solidFill>
                <a:effectLst/>
                <a:latin typeface="+mn-lt"/>
                <a:ea typeface="+mn-ea"/>
                <a:cs typeface="+mn-cs"/>
              </a:rPr>
              <a:t>Mining for crude oil can be risky and can lead to oil spills and environmental harm.</a:t>
            </a:r>
          </a:p>
          <a:p>
            <a:pPr lvl="2"/>
            <a:r>
              <a:rPr lang="en-AU" sz="1200" kern="1200" dirty="0" smtClean="0">
                <a:solidFill>
                  <a:schemeClr val="tx1"/>
                </a:solidFill>
                <a:effectLst/>
                <a:latin typeface="+mn-lt"/>
                <a:ea typeface="+mn-ea"/>
                <a:cs typeface="+mn-cs"/>
              </a:rPr>
              <a:t>Mining, transporting and refining crude oil is highly energy intensive and produces a large amount of emissions. </a:t>
            </a:r>
          </a:p>
          <a:p>
            <a:pPr lvl="2"/>
            <a:r>
              <a:rPr lang="en-AU" sz="1200" kern="1200" dirty="0" smtClean="0">
                <a:solidFill>
                  <a:schemeClr val="tx1"/>
                </a:solidFill>
                <a:effectLst/>
                <a:latin typeface="+mn-lt"/>
                <a:ea typeface="+mn-ea"/>
                <a:cs typeface="+mn-cs"/>
              </a:rPr>
              <a:t>Ideally, plastic bottles are recycled to reduce the volume of crude oil that is required to be extracted in order to produce new plastic products.  Recycling plastic bottles and containers can create a ‘closed loop’ system, where crude oil as a resource, and the energy</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required to produce plastic, is not lost to landfill.</a:t>
            </a:r>
          </a:p>
          <a:p>
            <a:pPr lvl="2"/>
            <a:r>
              <a:rPr lang="en-AU" sz="1200" kern="1200" dirty="0" smtClean="0">
                <a:solidFill>
                  <a:schemeClr val="tx1"/>
                </a:solidFill>
                <a:effectLst/>
                <a:latin typeface="+mn-lt"/>
                <a:ea typeface="+mn-ea"/>
                <a:cs typeface="+mn-cs"/>
              </a:rPr>
              <a:t>Unfortunately, not all plastic materials can currently be recycled through the kerbside recycling service e.g. plastic bags and other soft plastics are considered non-recyclable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5</a:t>
            </a:fld>
            <a:endParaRPr lang="en-AU"/>
          </a:p>
        </p:txBody>
      </p:sp>
    </p:spTree>
    <p:extLst>
      <p:ext uri="{BB962C8B-B14F-4D97-AF65-F5344CB8AC3E}">
        <p14:creationId xmlns:p14="http://schemas.microsoft.com/office/powerpoint/2010/main" val="138482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b="1" kern="1200" dirty="0" smtClean="0">
                <a:solidFill>
                  <a:schemeClr val="tx1"/>
                </a:solidFill>
                <a:effectLst/>
                <a:latin typeface="+mn-lt"/>
                <a:ea typeface="+mn-ea"/>
                <a:cs typeface="+mn-cs"/>
              </a:rPr>
              <a:t>Apples</a:t>
            </a:r>
            <a:endParaRPr lang="en-AU" sz="1200" kern="1200" dirty="0" smtClean="0">
              <a:solidFill>
                <a:schemeClr val="tx1"/>
              </a:solidFill>
              <a:effectLst/>
              <a:latin typeface="+mn-lt"/>
              <a:ea typeface="+mn-ea"/>
              <a:cs typeface="+mn-cs"/>
            </a:endParaRPr>
          </a:p>
          <a:p>
            <a:pPr lvl="2"/>
            <a:r>
              <a:rPr lang="en-AU" sz="1200" kern="1200" dirty="0" smtClean="0">
                <a:solidFill>
                  <a:schemeClr val="tx1"/>
                </a:solidFill>
                <a:effectLst/>
                <a:latin typeface="+mn-lt"/>
                <a:ea typeface="+mn-ea"/>
                <a:cs typeface="+mn-cs"/>
              </a:rPr>
              <a:t>Ask students to consider the energy required to produce food. This includes the energy required to plant seedlings and maintain the growth of plants (including water, fertilisers, sunlight, man-power and energy required for machinery), the energy required for transporting and processing the food (fuels, maintenance of road networks, electricity and man-power), and the energy required to advertise and sell the food. </a:t>
            </a:r>
          </a:p>
          <a:p>
            <a:pPr lvl="2"/>
            <a:r>
              <a:rPr lang="en-AU" sz="1200" kern="1200" dirty="0" smtClean="0">
                <a:solidFill>
                  <a:schemeClr val="tx1"/>
                </a:solidFill>
                <a:effectLst/>
                <a:latin typeface="+mn-lt"/>
                <a:ea typeface="+mn-ea"/>
                <a:cs typeface="+mn-cs"/>
              </a:rPr>
              <a:t>What happens to organic waste when we throw it away? The breakdown of organic materials in landfill produces a large quantity of methane gas and leachate. </a:t>
            </a:r>
          </a:p>
          <a:p>
            <a:pPr lvl="2"/>
            <a:r>
              <a:rPr lang="en-AU" sz="1200" kern="1200" dirty="0" smtClean="0">
                <a:solidFill>
                  <a:schemeClr val="tx1"/>
                </a:solidFill>
                <a:effectLst/>
                <a:latin typeface="+mn-lt"/>
                <a:ea typeface="+mn-ea"/>
                <a:cs typeface="+mn-cs"/>
              </a:rPr>
              <a:t>By organically recycling our organic food scraps (through the use of either a worm farm, compost bin or you might have a Food &amp; Garden Waste Bin) we are able to create a nutrient rich soil enhancer, which can be returned to the soil to help to grow new fruit and vegetables.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6</a:t>
            </a:fld>
            <a:endParaRPr lang="en-AU"/>
          </a:p>
        </p:txBody>
      </p:sp>
    </p:spTree>
    <p:extLst>
      <p:ext uri="{BB962C8B-B14F-4D97-AF65-F5344CB8AC3E}">
        <p14:creationId xmlns:p14="http://schemas.microsoft.com/office/powerpoint/2010/main" val="419203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b="1" kern="1200" dirty="0" smtClean="0">
                <a:solidFill>
                  <a:schemeClr val="tx1"/>
                </a:solidFill>
                <a:effectLst/>
                <a:latin typeface="+mn-lt"/>
                <a:ea typeface="+mn-ea"/>
                <a:cs typeface="+mn-cs"/>
              </a:rPr>
              <a:t>What else?</a:t>
            </a:r>
            <a:endParaRPr lang="en-AU" sz="1200" b="0" kern="1200" dirty="0" smtClean="0">
              <a:solidFill>
                <a:schemeClr val="tx1"/>
              </a:solidFill>
              <a:effectLst/>
              <a:latin typeface="+mn-lt"/>
              <a:ea typeface="+mn-ea"/>
              <a:cs typeface="+mn-cs"/>
            </a:endParaRPr>
          </a:p>
          <a:p>
            <a:pPr lvl="1"/>
            <a:r>
              <a:rPr lang="en-AU" sz="1200" kern="1200" dirty="0" smtClean="0">
                <a:solidFill>
                  <a:schemeClr val="tx1"/>
                </a:solidFill>
                <a:effectLst/>
                <a:latin typeface="+mn-lt"/>
                <a:ea typeface="+mn-ea"/>
                <a:cs typeface="+mn-cs"/>
              </a:rPr>
              <a:t>Ask</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students to brainstorm or research other similar natural resources and the products we produce with them. Have students consider the impact we may have if we continue to extract natural resources from the environment e.g. Natural habitats become disrupted and destroyed,</a:t>
            </a:r>
            <a:r>
              <a:rPr lang="en-AU" sz="1200" kern="1200" baseline="0" dirty="0" smtClean="0">
                <a:solidFill>
                  <a:schemeClr val="tx1"/>
                </a:solidFill>
                <a:effectLst/>
                <a:latin typeface="+mn-lt"/>
                <a:ea typeface="+mn-ea"/>
                <a:cs typeface="+mn-cs"/>
              </a:rPr>
              <a:t> w</a:t>
            </a:r>
            <a:r>
              <a:rPr lang="en-AU" sz="1200" kern="1200" dirty="0" smtClean="0">
                <a:solidFill>
                  <a:schemeClr val="tx1"/>
                </a:solidFill>
                <a:effectLst/>
                <a:latin typeface="+mn-lt"/>
                <a:ea typeface="+mn-ea"/>
                <a:cs typeface="+mn-cs"/>
              </a:rPr>
              <a:t>ater courses disrupted or reduced,</a:t>
            </a:r>
            <a:r>
              <a:rPr lang="en-AU" sz="1200" kern="1200" baseline="0" dirty="0" smtClean="0">
                <a:solidFill>
                  <a:schemeClr val="tx1"/>
                </a:solidFill>
                <a:effectLst/>
                <a:latin typeface="+mn-lt"/>
                <a:ea typeface="+mn-ea"/>
                <a:cs typeface="+mn-cs"/>
              </a:rPr>
              <a:t> p</a:t>
            </a:r>
            <a:r>
              <a:rPr lang="en-AU" sz="1200" kern="1200" dirty="0" smtClean="0">
                <a:solidFill>
                  <a:schemeClr val="tx1"/>
                </a:solidFill>
                <a:effectLst/>
                <a:latin typeface="+mn-lt"/>
                <a:ea typeface="+mn-ea"/>
                <a:cs typeface="+mn-cs"/>
              </a:rPr>
              <a:t>roduction lines and factories produce pollutants into our atmosphere</a:t>
            </a:r>
          </a:p>
          <a:p>
            <a:endParaRPr lang="en-AU" dirty="0" smtClean="0"/>
          </a:p>
          <a:p>
            <a:pPr lvl="0"/>
            <a:r>
              <a:rPr lang="en-AU" sz="1200" kern="1200" dirty="0" smtClean="0">
                <a:solidFill>
                  <a:schemeClr val="tx1"/>
                </a:solidFill>
                <a:effectLst/>
                <a:latin typeface="+mn-lt"/>
                <a:ea typeface="+mn-ea"/>
                <a:cs typeface="+mn-cs"/>
              </a:rPr>
              <a:t>Have a class discussion about</a:t>
            </a:r>
            <a:r>
              <a:rPr lang="en-AU" sz="1200" kern="1200" baseline="0" dirty="0" smtClean="0">
                <a:solidFill>
                  <a:schemeClr val="tx1"/>
                </a:solidFill>
                <a:effectLst/>
                <a:latin typeface="+mn-lt"/>
                <a:ea typeface="+mn-ea"/>
                <a:cs typeface="+mn-cs"/>
              </a:rPr>
              <a:t> all the other factors required to mine and manufacture natural resources e.g.  </a:t>
            </a:r>
            <a:r>
              <a:rPr lang="en-AU" sz="1200" kern="1200" dirty="0" smtClean="0">
                <a:solidFill>
                  <a:schemeClr val="tx1"/>
                </a:solidFill>
                <a:effectLst/>
                <a:latin typeface="+mn-lt"/>
                <a:ea typeface="+mn-ea"/>
                <a:cs typeface="+mn-cs"/>
              </a:rPr>
              <a:t>land, energy, water, time and people</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7</a:t>
            </a:fld>
            <a:endParaRPr lang="en-AU"/>
          </a:p>
        </p:txBody>
      </p:sp>
    </p:spTree>
    <p:extLst>
      <p:ext uri="{BB962C8B-B14F-4D97-AF65-F5344CB8AC3E}">
        <p14:creationId xmlns:p14="http://schemas.microsoft.com/office/powerpoint/2010/main" val="38360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Introduce the term renewable resources and non-renewable resources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to the students. Explain the difference between each</a:t>
            </a:r>
            <a:r>
              <a:rPr lang="en-AU" sz="1200" kern="1200" baseline="0" dirty="0" smtClean="0">
                <a:solidFill>
                  <a:schemeClr val="tx1"/>
                </a:solidFill>
                <a:effectLst/>
                <a:latin typeface="+mn-lt"/>
                <a:ea typeface="+mn-ea"/>
                <a:cs typeface="+mn-cs"/>
              </a:rPr>
              <a:t> and provide some examples</a:t>
            </a:r>
            <a:endParaRPr lang="en-AU" sz="1200" kern="1200" dirty="0" smtClean="0">
              <a:solidFill>
                <a:schemeClr val="tx1"/>
              </a:solidFill>
              <a:effectLst/>
              <a:latin typeface="+mn-lt"/>
              <a:ea typeface="+mn-ea"/>
              <a:cs typeface="+mn-cs"/>
            </a:endParaRPr>
          </a:p>
          <a:p>
            <a:pPr lvl="0"/>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Ask</a:t>
            </a:r>
            <a:r>
              <a:rPr lang="en-AU" sz="1200" kern="1200" baseline="0" dirty="0" smtClean="0">
                <a:solidFill>
                  <a:schemeClr val="tx1"/>
                </a:solidFill>
                <a:effectLst/>
                <a:latin typeface="+mn-lt"/>
                <a:ea typeface="+mn-ea"/>
                <a:cs typeface="+mn-cs"/>
              </a:rPr>
              <a:t> the students</a:t>
            </a:r>
            <a:r>
              <a:rPr lang="en-AU" sz="1200" kern="1200" dirty="0" smtClean="0">
                <a:solidFill>
                  <a:schemeClr val="tx1"/>
                </a:solidFill>
                <a:effectLst/>
                <a:latin typeface="+mn-lt"/>
                <a:ea typeface="+mn-ea"/>
                <a:cs typeface="+mn-cs"/>
              </a:rPr>
              <a:t> to think about some of the impacts of over</a:t>
            </a:r>
            <a:r>
              <a:rPr lang="en-AU" sz="1200" kern="1200" baseline="0" dirty="0" smtClean="0">
                <a:solidFill>
                  <a:schemeClr val="tx1"/>
                </a:solidFill>
                <a:effectLst/>
                <a:latin typeface="+mn-lt"/>
                <a:ea typeface="+mn-ea"/>
                <a:cs typeface="+mn-cs"/>
              </a:rPr>
              <a:t> using non-renewable resources. </a:t>
            </a:r>
            <a:r>
              <a:rPr lang="en-AU" sz="1200" kern="1200" dirty="0" smtClean="0">
                <a:solidFill>
                  <a:schemeClr val="tx1"/>
                </a:solidFill>
                <a:effectLst/>
                <a:latin typeface="+mn-lt"/>
                <a:ea typeface="+mn-ea"/>
                <a:cs typeface="+mn-cs"/>
              </a:rPr>
              <a:t>Introduce the students to the concept of consumerism and human behaviours in a ‘throwaway society’ (i.e. the concept of purchasing a product and the impact of only using it once before it is thrown away). </a:t>
            </a:r>
          </a:p>
          <a:p>
            <a:pPr lvl="0"/>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8</a:t>
            </a:fld>
            <a:endParaRPr lang="en-AU"/>
          </a:p>
        </p:txBody>
      </p:sp>
    </p:spTree>
    <p:extLst>
      <p:ext uri="{BB962C8B-B14F-4D97-AF65-F5344CB8AC3E}">
        <p14:creationId xmlns:p14="http://schemas.microsoft.com/office/powerpoint/2010/main" val="230502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Discuss with students what happens when they put their waste in their general waste bin. </a:t>
            </a:r>
          </a:p>
          <a:p>
            <a:pPr lvl="0"/>
            <a:r>
              <a:rPr lang="en-AU" sz="1200" kern="1200" dirty="0" smtClean="0">
                <a:solidFill>
                  <a:schemeClr val="tx1"/>
                </a:solidFill>
                <a:effectLst/>
                <a:latin typeface="+mn-lt"/>
                <a:ea typeface="+mn-ea"/>
                <a:cs typeface="+mn-cs"/>
              </a:rPr>
              <a:t>Where is the waste taken? All waste that is disposed of in the general waste bin is collected in a rubbish truck and transported to the local landfill. Here the waste is put into a landfill cell and buried.</a:t>
            </a:r>
            <a:r>
              <a:rPr lang="en-AU" sz="1200" kern="1200" baseline="0" dirty="0" smtClean="0">
                <a:solidFill>
                  <a:schemeClr val="tx1"/>
                </a:solidFill>
                <a:effectLst/>
                <a:latin typeface="+mn-lt"/>
                <a:ea typeface="+mn-ea"/>
                <a:cs typeface="+mn-cs"/>
              </a:rPr>
              <a:t> As organic waste materials combine with other waste materials and start to decompose, this can create two major environmental pollutants: methane and leachate. </a:t>
            </a:r>
          </a:p>
          <a:p>
            <a:pPr lvl="0"/>
            <a:r>
              <a:rPr lang="en-AU" sz="1200" kern="1200" baseline="0" dirty="0" smtClean="0">
                <a:solidFill>
                  <a:schemeClr val="tx1"/>
                </a:solidFill>
                <a:effectLst/>
                <a:latin typeface="+mn-lt"/>
                <a:ea typeface="+mn-ea"/>
                <a:cs typeface="+mn-cs"/>
              </a:rPr>
              <a:t>For further information about landfilling processes, please refer to Lesson 1: Waste and Recycling</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9</a:t>
            </a:fld>
            <a:endParaRPr lang="en-AU"/>
          </a:p>
        </p:txBody>
      </p:sp>
    </p:spTree>
    <p:extLst>
      <p:ext uri="{BB962C8B-B14F-4D97-AF65-F5344CB8AC3E}">
        <p14:creationId xmlns:p14="http://schemas.microsoft.com/office/powerpoint/2010/main" val="230787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fld id="{155D751A-8887-4631-B259-585C6BC70E0B}"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21322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55D751A-8887-4631-B259-585C6BC70E0B}"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310680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55D751A-8887-4631-B259-585C6BC70E0B}"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98319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155D751A-8887-4631-B259-585C6BC70E0B}"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F290AEE-B810-4058-8BFD-C34C281937BC}" type="slidenum">
              <a:rPr lang="en-AU" smtClean="0"/>
              <a:t>‹#›</a:t>
            </a:fld>
            <a:endParaRPr lang="en-AU"/>
          </a:p>
        </p:txBody>
      </p:sp>
      <p:pic>
        <p:nvPicPr>
          <p:cNvPr id="7" name="Picture 6" descr="netwaste">
            <a:extLst>
              <a:ext uri="{FF2B5EF4-FFF2-40B4-BE49-F238E27FC236}">
                <a16:creationId xmlns:a16="http://schemas.microsoft.com/office/drawing/2014/main" id="{694DF2D1-C30E-46BC-A4FA-77D52E1A442B}"/>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75394" y="5397658"/>
            <a:ext cx="849206" cy="887771"/>
          </a:xfrm>
          <a:prstGeom prst="rect">
            <a:avLst/>
          </a:prstGeom>
          <a:noFill/>
          <a:ln>
            <a:noFill/>
          </a:ln>
        </p:spPr>
      </p:pic>
      <p:sp>
        <p:nvSpPr>
          <p:cNvPr id="8" name="Rectangle 7">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D6C94C1-5B37-4AD9-B855-3E9FE7492F6B}"/>
              </a:ext>
            </a:extLst>
          </p:cNvPr>
          <p:cNvSpPr/>
          <p:nvPr userDrawn="1"/>
        </p:nvSpPr>
        <p:spPr>
          <a:xfrm>
            <a:off x="335281"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063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D751A-8887-4631-B259-585C6BC70E0B}"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233884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55D751A-8887-4631-B259-585C6BC70E0B}"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213333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55D751A-8887-4631-B259-585C6BC70E0B}" type="datetimeFigureOut">
              <a:rPr lang="en-AU" smtClean="0"/>
              <a:t>08/04/2019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143652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55D751A-8887-4631-B259-585C6BC70E0B}" type="datetimeFigureOut">
              <a:rPr lang="en-AU" smtClean="0"/>
              <a:t>08/04/2019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96819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D751A-8887-4631-B259-585C6BC70E0B}" type="datetimeFigureOut">
              <a:rPr lang="en-AU" smtClean="0"/>
              <a:t>08/04/2019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93290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5D751A-8887-4631-B259-585C6BC70E0B}"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388374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5D751A-8887-4631-B259-585C6BC70E0B}"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F290AEE-B810-4058-8BFD-C34C281937BC}" type="slidenum">
              <a:rPr lang="en-AU" smtClean="0"/>
              <a:t>‹#›</a:t>
            </a:fld>
            <a:endParaRPr lang="en-AU"/>
          </a:p>
        </p:txBody>
      </p:sp>
    </p:spTree>
    <p:extLst>
      <p:ext uri="{BB962C8B-B14F-4D97-AF65-F5344CB8AC3E}">
        <p14:creationId xmlns:p14="http://schemas.microsoft.com/office/powerpoint/2010/main" val="170642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D751A-8887-4631-B259-585C6BC70E0B}" type="datetimeFigureOut">
              <a:rPr lang="en-AU" smtClean="0"/>
              <a:t>08/04/2019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90AEE-B810-4058-8BFD-C34C281937BC}" type="slidenum">
              <a:rPr lang="en-AU" smtClean="0"/>
              <a:t>‹#›</a:t>
            </a:fld>
            <a:endParaRPr lang="en-AU"/>
          </a:p>
        </p:txBody>
      </p:sp>
    </p:spTree>
    <p:extLst>
      <p:ext uri="{BB962C8B-B14F-4D97-AF65-F5344CB8AC3E}">
        <p14:creationId xmlns:p14="http://schemas.microsoft.com/office/powerpoint/2010/main" val="422793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http://farm4.static.flickr.com/3242/2678220048_4f94ed0319.jpg" TargetMode="External"/><Relationship Id="rId3" Type="http://schemas.openxmlformats.org/officeDocument/2006/relationships/notesSlide" Target="../notesSlides/notesSlide12.xml"/><Relationship Id="rId7"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6.jpeg"/><Relationship Id="rId5" Type="http://schemas.openxmlformats.org/officeDocument/2006/relationships/image" Target="../media/image5.wmf"/><Relationship Id="rId10" Type="http://schemas.openxmlformats.org/officeDocument/2006/relationships/image" Target="../media/image36.wmf"/><Relationship Id="rId4" Type="http://schemas.openxmlformats.org/officeDocument/2006/relationships/oleObject" Target="../embeddings/oleObject21.bin"/><Relationship Id="rId9" Type="http://schemas.openxmlformats.org/officeDocument/2006/relationships/oleObject" Target="../embeddings/oleObject2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51.wmf"/><Relationship Id="rId18" Type="http://schemas.openxmlformats.org/officeDocument/2006/relationships/oleObject" Target="../embeddings/oleObject32.bin"/><Relationship Id="rId3" Type="http://schemas.openxmlformats.org/officeDocument/2006/relationships/notesSlide" Target="../notesSlides/notesSlide13.xml"/><Relationship Id="rId7" Type="http://schemas.openxmlformats.org/officeDocument/2006/relationships/image" Target="../media/image49.wmf"/><Relationship Id="rId12" Type="http://schemas.openxmlformats.org/officeDocument/2006/relationships/oleObject" Target="../embeddings/oleObject27.bin"/><Relationship Id="rId17" Type="http://schemas.openxmlformats.org/officeDocument/2006/relationships/oleObject" Target="../embeddings/oleObject31.bin"/><Relationship Id="rId2" Type="http://schemas.openxmlformats.org/officeDocument/2006/relationships/slideLayout" Target="../slideLayouts/slideLayout2.xml"/><Relationship Id="rId16" Type="http://schemas.openxmlformats.org/officeDocument/2006/relationships/oleObject" Target="../embeddings/oleObject30.bin"/><Relationship Id="rId1" Type="http://schemas.openxmlformats.org/officeDocument/2006/relationships/vmlDrawing" Target="../drawings/vmlDrawing8.vml"/><Relationship Id="rId6" Type="http://schemas.openxmlformats.org/officeDocument/2006/relationships/oleObject" Target="../embeddings/oleObject24.bin"/><Relationship Id="rId11" Type="http://schemas.openxmlformats.org/officeDocument/2006/relationships/image" Target="../media/image5.wmf"/><Relationship Id="rId5" Type="http://schemas.openxmlformats.org/officeDocument/2006/relationships/image" Target="../media/image48.wmf"/><Relationship Id="rId15" Type="http://schemas.openxmlformats.org/officeDocument/2006/relationships/oleObject" Target="../embeddings/oleObject29.bin"/><Relationship Id="rId10" Type="http://schemas.openxmlformats.org/officeDocument/2006/relationships/oleObject" Target="../embeddings/oleObject26.bin"/><Relationship Id="rId19" Type="http://schemas.openxmlformats.org/officeDocument/2006/relationships/oleObject" Target="../embeddings/oleObject33.bin"/><Relationship Id="rId4" Type="http://schemas.openxmlformats.org/officeDocument/2006/relationships/oleObject" Target="../embeddings/oleObject23.bin"/><Relationship Id="rId9" Type="http://schemas.openxmlformats.org/officeDocument/2006/relationships/image" Target="../media/image50.wmf"/><Relationship Id="rId14"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21.wmf"/><Relationship Id="rId18" Type="http://schemas.openxmlformats.org/officeDocument/2006/relationships/image" Target="../media/image23.png"/><Relationship Id="rId3" Type="http://schemas.openxmlformats.org/officeDocument/2006/relationships/notesSlide" Target="../notesSlides/notesSlide15.xml"/><Relationship Id="rId7" Type="http://schemas.openxmlformats.org/officeDocument/2006/relationships/image" Target="../media/image53.wmf"/><Relationship Id="rId12" Type="http://schemas.openxmlformats.org/officeDocument/2006/relationships/oleObject" Target="../embeddings/oleObject9.bin"/><Relationship Id="rId17" Type="http://schemas.openxmlformats.org/officeDocument/2006/relationships/image" Target="../media/image5.wmf"/><Relationship Id="rId2" Type="http://schemas.openxmlformats.org/officeDocument/2006/relationships/slideLayout" Target="../slideLayouts/slideLayout2.xml"/><Relationship Id="rId16" Type="http://schemas.openxmlformats.org/officeDocument/2006/relationships/oleObject" Target="../embeddings/oleObject3.bin"/><Relationship Id="rId1" Type="http://schemas.openxmlformats.org/officeDocument/2006/relationships/vmlDrawing" Target="../drawings/vmlDrawing9.vml"/><Relationship Id="rId6" Type="http://schemas.openxmlformats.org/officeDocument/2006/relationships/oleObject" Target="../embeddings/oleObject35.bin"/><Relationship Id="rId11" Type="http://schemas.openxmlformats.org/officeDocument/2006/relationships/image" Target="../media/image20.wmf"/><Relationship Id="rId5" Type="http://schemas.openxmlformats.org/officeDocument/2006/relationships/image" Target="../media/image52.wmf"/><Relationship Id="rId15" Type="http://schemas.openxmlformats.org/officeDocument/2006/relationships/image" Target="../media/image55.wmf"/><Relationship Id="rId10" Type="http://schemas.openxmlformats.org/officeDocument/2006/relationships/oleObject" Target="../embeddings/oleObject8.bin"/><Relationship Id="rId4" Type="http://schemas.openxmlformats.org/officeDocument/2006/relationships/oleObject" Target="../embeddings/oleObject34.bin"/><Relationship Id="rId9" Type="http://schemas.openxmlformats.org/officeDocument/2006/relationships/image" Target="../media/image54.wmf"/><Relationship Id="rId14" Type="http://schemas.openxmlformats.org/officeDocument/2006/relationships/oleObject" Target="../embeddings/oleObject37.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5.w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9.wmf"/><Relationship Id="rId18" Type="http://schemas.openxmlformats.org/officeDocument/2006/relationships/image" Target="../media/image22.jpeg"/><Relationship Id="rId3" Type="http://schemas.openxmlformats.org/officeDocument/2006/relationships/notesSlide" Target="../notesSlides/notesSlide4.xml"/><Relationship Id="rId7" Type="http://schemas.openxmlformats.org/officeDocument/2006/relationships/image" Target="../media/image3.wmf"/><Relationship Id="rId12" Type="http://schemas.openxmlformats.org/officeDocument/2006/relationships/oleObject" Target="../embeddings/oleObject7.bin"/><Relationship Id="rId17" Type="http://schemas.openxmlformats.org/officeDocument/2006/relationships/image" Target="../media/image21.wmf"/><Relationship Id="rId2" Type="http://schemas.openxmlformats.org/officeDocument/2006/relationships/slideLayout" Target="../slideLayouts/slideLayout2.xml"/><Relationship Id="rId16" Type="http://schemas.openxmlformats.org/officeDocument/2006/relationships/oleObject" Target="../embeddings/oleObject9.bin"/><Relationship Id="rId20" Type="http://schemas.openxmlformats.org/officeDocument/2006/relationships/image" Target="../media/image24.png"/><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18.wmf"/><Relationship Id="rId5" Type="http://schemas.openxmlformats.org/officeDocument/2006/relationships/image" Target="../media/image16.wmf"/><Relationship Id="rId15" Type="http://schemas.openxmlformats.org/officeDocument/2006/relationships/image" Target="../media/image20.wmf"/><Relationship Id="rId10" Type="http://schemas.openxmlformats.org/officeDocument/2006/relationships/oleObject" Target="../embeddings/oleObject6.bin"/><Relationship Id="rId19" Type="http://schemas.openxmlformats.org/officeDocument/2006/relationships/image" Target="../media/image23.png"/><Relationship Id="rId4" Type="http://schemas.openxmlformats.org/officeDocument/2006/relationships/oleObject" Target="../embeddings/oleObject4.bin"/><Relationship Id="rId9" Type="http://schemas.openxmlformats.org/officeDocument/2006/relationships/image" Target="../media/image17.wmf"/><Relationship Id="rId1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6.bin"/><Relationship Id="rId18" Type="http://schemas.openxmlformats.org/officeDocument/2006/relationships/image" Target="../media/image20.wmf"/><Relationship Id="rId3" Type="http://schemas.openxmlformats.org/officeDocument/2006/relationships/notesSlide" Target="../notesSlides/notesSlide5.xml"/><Relationship Id="rId21" Type="http://schemas.openxmlformats.org/officeDocument/2006/relationships/image" Target="../media/image24.png"/><Relationship Id="rId7" Type="http://schemas.openxmlformats.org/officeDocument/2006/relationships/image" Target="../media/image5.wmf"/><Relationship Id="rId12" Type="http://schemas.openxmlformats.org/officeDocument/2006/relationships/image" Target="../media/image23.png"/><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9.wmf"/><Relationship Id="rId20" Type="http://schemas.openxmlformats.org/officeDocument/2006/relationships/image" Target="../media/image21.wmf"/><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7.wmf"/><Relationship Id="rId5" Type="http://schemas.openxmlformats.org/officeDocument/2006/relationships/image" Target="../media/image25.wmf"/><Relationship Id="rId15" Type="http://schemas.openxmlformats.org/officeDocument/2006/relationships/oleObject" Target="../embeddings/oleObject7.bin"/><Relationship Id="rId10" Type="http://schemas.openxmlformats.org/officeDocument/2006/relationships/oleObject" Target="../embeddings/oleObject12.bin"/><Relationship Id="rId19" Type="http://schemas.openxmlformats.org/officeDocument/2006/relationships/oleObject" Target="../embeddings/oleObject9.bin"/><Relationship Id="rId4" Type="http://schemas.openxmlformats.org/officeDocument/2006/relationships/oleObject" Target="../embeddings/oleObject10.bin"/><Relationship Id="rId9" Type="http://schemas.openxmlformats.org/officeDocument/2006/relationships/image" Target="../media/image26.wmf"/><Relationship Id="rId14"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0.wmf"/><Relationship Id="rId18" Type="http://schemas.openxmlformats.org/officeDocument/2006/relationships/image" Target="../media/image24.png"/><Relationship Id="rId3" Type="http://schemas.openxmlformats.org/officeDocument/2006/relationships/notesSlide" Target="../notesSlides/notesSlide6.xml"/><Relationship Id="rId21" Type="http://schemas.openxmlformats.org/officeDocument/2006/relationships/image" Target="../media/image33.jpeg"/><Relationship Id="rId7" Type="http://schemas.openxmlformats.org/officeDocument/2006/relationships/image" Target="../media/image29.wmf"/><Relationship Id="rId12" Type="http://schemas.openxmlformats.org/officeDocument/2006/relationships/oleObject" Target="../embeddings/oleObject15.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image" Target="../media/image32.png"/><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4.wmf"/><Relationship Id="rId5" Type="http://schemas.openxmlformats.org/officeDocument/2006/relationships/image" Target="../media/image28.wmf"/><Relationship Id="rId15" Type="http://schemas.openxmlformats.org/officeDocument/2006/relationships/image" Target="../media/image18.wmf"/><Relationship Id="rId23" Type="http://schemas.openxmlformats.org/officeDocument/2006/relationships/image" Target="../media/image35.png"/><Relationship Id="rId10" Type="http://schemas.openxmlformats.org/officeDocument/2006/relationships/oleObject" Target="../embeddings/oleObject2.bin"/><Relationship Id="rId19" Type="http://schemas.openxmlformats.org/officeDocument/2006/relationships/image" Target="../media/image31.png"/><Relationship Id="rId4" Type="http://schemas.openxmlformats.org/officeDocument/2006/relationships/oleObject" Target="../embeddings/oleObject13.bin"/><Relationship Id="rId9" Type="http://schemas.openxmlformats.org/officeDocument/2006/relationships/image" Target="../media/image17.wmf"/><Relationship Id="rId14" Type="http://schemas.openxmlformats.org/officeDocument/2006/relationships/oleObject" Target="../embeddings/oleObject6.bin"/><Relationship Id="rId22"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7.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5.wmf"/><Relationship Id="rId5" Type="http://schemas.openxmlformats.org/officeDocument/2006/relationships/image" Target="../media/image36.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3.wmf"/></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8.wmf"/><Relationship Id="rId10" Type="http://schemas.openxmlformats.org/officeDocument/2006/relationships/image" Target="../media/image4.wmf"/><Relationship Id="rId4" Type="http://schemas.openxmlformats.org/officeDocument/2006/relationships/oleObject" Target="../embeddings/oleObject6.bin"/><Relationship Id="rId9"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2150-A10E-4B54-B30E-7445DB743424}"/>
              </a:ext>
            </a:extLst>
          </p:cNvPr>
          <p:cNvSpPr>
            <a:spLocks noGrp="1"/>
          </p:cNvSpPr>
          <p:nvPr>
            <p:ph type="ctrTitle"/>
          </p:nvPr>
        </p:nvSpPr>
        <p:spPr>
          <a:xfrm>
            <a:off x="2869477" y="1786855"/>
            <a:ext cx="9144000" cy="1708375"/>
          </a:xfrm>
        </p:spPr>
        <p:txBody>
          <a:bodyPr>
            <a:noAutofit/>
          </a:bodyPr>
          <a:lstStyle/>
          <a:p>
            <a:pPr algn="l"/>
            <a:r>
              <a:rPr lang="en-AU" dirty="0" smtClean="0">
                <a:latin typeface="Arial" panose="020B0604020202020204" pitchFamily="34" charset="0"/>
                <a:cs typeface="Arial" panose="020B0604020202020204" pitchFamily="34" charset="0"/>
              </a:rPr>
              <a:t>The Environmental Impacts of Waste</a:t>
            </a:r>
            <a:endParaRPr lang="en-AU" dirty="0">
              <a:latin typeface="Arial" panose="020B0604020202020204" pitchFamily="34" charset="0"/>
              <a:cs typeface="Arial" panose="020B0604020202020204" pitchFamily="34" charset="0"/>
            </a:endParaRPr>
          </a:p>
        </p:txBody>
      </p:sp>
      <p:sp>
        <p:nvSpPr>
          <p:cNvPr id="4" name="Subtitle 2"/>
          <p:cNvSpPr txBox="1">
            <a:spLocks/>
          </p:cNvSpPr>
          <p:nvPr/>
        </p:nvSpPr>
        <p:spPr>
          <a:xfrm>
            <a:off x="2869477"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i="1" dirty="0" smtClean="0"/>
              <a:t>Lesson 4 </a:t>
            </a:r>
          </a:p>
          <a:p>
            <a:pPr algn="l"/>
            <a:r>
              <a:rPr lang="en-GB" sz="3000" i="1" dirty="0" err="1" smtClean="0"/>
              <a:t>NetWaste</a:t>
            </a:r>
            <a:r>
              <a:rPr lang="en-GB" sz="3000" i="1" dirty="0" smtClean="0"/>
              <a:t> Teacher Resource for primary</a:t>
            </a:r>
            <a:r>
              <a:rPr lang="en-GB" sz="3000" dirty="0" smtClean="0"/>
              <a:t> </a:t>
            </a:r>
            <a:r>
              <a:rPr lang="en-GB" sz="3000" i="1" dirty="0" smtClean="0"/>
              <a:t>schools</a:t>
            </a:r>
            <a:endParaRPr lang="en-AU" sz="3000" dirty="0" smtClean="0"/>
          </a:p>
          <a:p>
            <a:pPr algn="l"/>
            <a:endParaRPr lang="en-AU" dirty="0"/>
          </a:p>
        </p:txBody>
      </p:sp>
      <p:pic>
        <p:nvPicPr>
          <p:cNvPr id="6" name="Picture 5" descr="K:\Sydney\External\Contracts\NW\New Contract\3rd year - April18-Mar19\Electronic Teacher's Resource\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31" y="1535485"/>
            <a:ext cx="1969543" cy="1854155"/>
          </a:xfrm>
          <a:prstGeom prst="rect">
            <a:avLst/>
          </a:prstGeom>
          <a:noFill/>
          <a:ln>
            <a:noFill/>
          </a:ln>
        </p:spPr>
      </p:pic>
    </p:spTree>
    <p:extLst>
      <p:ext uri="{BB962C8B-B14F-4D97-AF65-F5344CB8AC3E}">
        <p14:creationId xmlns:p14="http://schemas.microsoft.com/office/powerpoint/2010/main" val="2921162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85543" y="279439"/>
            <a:ext cx="11406457" cy="1213801"/>
          </a:xfrm>
        </p:spPr>
        <p:txBody>
          <a:bodyPr>
            <a:normAutofit fontScale="90000"/>
          </a:bodyPr>
          <a:lstStyle/>
          <a:p>
            <a:r>
              <a:rPr lang="en-AU" dirty="0" smtClean="0">
                <a:latin typeface="Arial" panose="020B0604020202020204" pitchFamily="34" charset="0"/>
                <a:cs typeface="Arial" panose="020B0604020202020204" pitchFamily="34" charset="0"/>
              </a:rPr>
              <a:t>How does methane contribute to climate change?</a:t>
            </a:r>
            <a:endParaRPr lang="en-AU"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582429"/>
            <a:ext cx="8474115" cy="4770927"/>
          </a:xfrm>
          <a:prstGeom prst="rect">
            <a:avLst/>
          </a:prstGeom>
        </p:spPr>
      </p:pic>
    </p:spTree>
    <p:extLst>
      <p:ext uri="{BB962C8B-B14F-4D97-AF65-F5344CB8AC3E}">
        <p14:creationId xmlns:p14="http://schemas.microsoft.com/office/powerpoint/2010/main" val="4274444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62000" y="245745"/>
            <a:ext cx="8229600" cy="561975"/>
          </a:xfrm>
        </p:spPr>
        <p:txBody>
          <a:bodyPr>
            <a:normAutofit fontScale="90000"/>
          </a:bodyPr>
          <a:lstStyle/>
          <a:p>
            <a:r>
              <a:rPr lang="en-AU" dirty="0">
                <a:latin typeface="Arial" panose="020B0604020202020204" pitchFamily="34" charset="0"/>
                <a:cs typeface="Arial" panose="020B0604020202020204" pitchFamily="34" charset="0"/>
              </a:rPr>
              <a:t>Climate c</a:t>
            </a:r>
            <a:r>
              <a:rPr lang="en-AU" dirty="0" smtClean="0">
                <a:latin typeface="Arial" panose="020B0604020202020204" pitchFamily="34" charset="0"/>
                <a:cs typeface="Arial" panose="020B0604020202020204" pitchFamily="34" charset="0"/>
              </a:rPr>
              <a:t>hange</a:t>
            </a:r>
            <a:endParaRPr lang="en-AU" dirty="0">
              <a:latin typeface="Arial" panose="020B0604020202020204" pitchFamily="34" charset="0"/>
              <a:cs typeface="Arial" panose="020B0604020202020204" pitchFamily="34" charset="0"/>
            </a:endParaRPr>
          </a:p>
        </p:txBody>
      </p:sp>
      <p:pic>
        <p:nvPicPr>
          <p:cNvPr id="1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482" b="9076"/>
          <a:stretch/>
        </p:blipFill>
        <p:spPr bwMode="auto">
          <a:xfrm>
            <a:off x="6314398" y="3494626"/>
            <a:ext cx="3448580" cy="247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863" t="29047" r="11905"/>
          <a:stretch/>
        </p:blipFill>
        <p:spPr bwMode="auto">
          <a:xfrm>
            <a:off x="2295589" y="3494624"/>
            <a:ext cx="3368675" cy="247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41" b="7045"/>
          <a:stretch/>
        </p:blipFill>
        <p:spPr bwMode="auto">
          <a:xfrm>
            <a:off x="6314398" y="953038"/>
            <a:ext cx="3461174" cy="224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5589" y="953038"/>
            <a:ext cx="3368675" cy="224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579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61507" y="293440"/>
            <a:ext cx="8229600"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Plastic </a:t>
            </a:r>
            <a:r>
              <a:rPr lang="en-AU" b="1" dirty="0">
                <a:solidFill>
                  <a:srgbClr val="006666"/>
                </a:solidFill>
                <a:latin typeface="Arial" panose="020B0604020202020204" pitchFamily="34" charset="0"/>
                <a:cs typeface="Arial" panose="020B0604020202020204" pitchFamily="34" charset="0"/>
              </a:rPr>
              <a:t>L</a:t>
            </a:r>
            <a:r>
              <a:rPr lang="en-AU" b="1" dirty="0" smtClean="0">
                <a:solidFill>
                  <a:srgbClr val="006666"/>
                </a:solidFill>
                <a:latin typeface="Arial" panose="020B0604020202020204" pitchFamily="34" charset="0"/>
                <a:cs typeface="Arial" panose="020B0604020202020204" pitchFamily="34" charset="0"/>
              </a:rPr>
              <a:t>itter </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523740439"/>
              </p:ext>
            </p:extLst>
          </p:nvPr>
        </p:nvGraphicFramePr>
        <p:xfrm>
          <a:off x="1315336" y="1664817"/>
          <a:ext cx="1416289" cy="4410968"/>
        </p:xfrm>
        <a:graphic>
          <a:graphicData uri="http://schemas.openxmlformats.org/presentationml/2006/ole">
            <mc:AlternateContent xmlns:mc="http://schemas.openxmlformats.org/markup-compatibility/2006">
              <mc:Choice xmlns:v="urn:schemas-microsoft-com:vml" Requires="v">
                <p:oleObj spid="_x0000_s9260" name="CorelDRAW" r:id="rId4" imgW="1612392" imgH="3910584" progId="CorelDraw.Graphic.17">
                  <p:embed/>
                </p:oleObj>
              </mc:Choice>
              <mc:Fallback>
                <p:oleObj name="CorelDRAW" r:id="rId4" imgW="1612392" imgH="3910584" progId="CorelDraw.Graphic.17">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336" y="1664817"/>
                        <a:ext cx="1416289" cy="4410968"/>
                      </a:xfrm>
                      <a:prstGeom prst="rect">
                        <a:avLst/>
                      </a:prstGeom>
                      <a:noFill/>
                      <a:ln>
                        <a:noFill/>
                      </a:ln>
                    </p:spPr>
                  </p:pic>
                </p:oleObj>
              </mc:Fallback>
            </mc:AlternateContent>
          </a:graphicData>
        </a:graphic>
      </p:graphicFrame>
      <p:pic>
        <p:nvPicPr>
          <p:cNvPr id="10" name="Picture 9" descr="K:\SHARED RESOURCES\Image Library\Waste\Litter\Litter &amp; Water\Photo's\Litter in Stromwater Drai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194" y="359102"/>
            <a:ext cx="3127307" cy="22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ttp://farm4.static.flickr.com/3242/2678220048_4f94ed0319.jpg"/>
          <p:cNvPicPr>
            <a:picLocks noChangeAspect="1" noChangeArrowheads="1"/>
          </p:cNvPicPr>
          <p:nvPr/>
        </p:nvPicPr>
        <p:blipFill>
          <a:blip r:embed="rId7" r:link="rId8">
            <a:extLst>
              <a:ext uri="{28A0092B-C50C-407E-A947-70E740481C1C}">
                <a14:useLocalDpi xmlns:a14="http://schemas.microsoft.com/office/drawing/2010/main" val="0"/>
              </a:ext>
            </a:extLst>
          </a:blip>
          <a:srcRect t="9525" b="9903"/>
          <a:stretch>
            <a:fillRect/>
          </a:stretch>
        </p:blipFill>
        <p:spPr bwMode="auto">
          <a:xfrm>
            <a:off x="8558711" y="2204842"/>
            <a:ext cx="3009034" cy="268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2"/>
          <p:cNvGraphicFramePr>
            <a:graphicFrameLocks noChangeAspect="1"/>
          </p:cNvGraphicFramePr>
          <p:nvPr>
            <p:extLst/>
          </p:nvPr>
        </p:nvGraphicFramePr>
        <p:xfrm>
          <a:off x="5260664" y="3056325"/>
          <a:ext cx="1790700" cy="2495550"/>
        </p:xfrm>
        <a:graphic>
          <a:graphicData uri="http://schemas.openxmlformats.org/presentationml/2006/ole">
            <mc:AlternateContent xmlns:mc="http://schemas.openxmlformats.org/markup-compatibility/2006">
              <mc:Choice xmlns:v="urn:schemas-microsoft-com:vml" Requires="v">
                <p:oleObj spid="_x0000_s9261" name="CorelDRAW" r:id="rId9" imgW="1234440" imgH="1722120" progId="CorelDraw.Graphic.17">
                  <p:embed/>
                </p:oleObj>
              </mc:Choice>
              <mc:Fallback>
                <p:oleObj name="CorelDRAW" r:id="rId9" imgW="1234440" imgH="1722120" progId="CorelDraw.Graphic.17">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0664" y="3056325"/>
                        <a:ext cx="17907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80625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55010" y="75235"/>
            <a:ext cx="9840286" cy="654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smtClean="0">
              <a:solidFill>
                <a:srgbClr val="006666"/>
              </a:solidFill>
              <a:latin typeface="Arial" panose="020B0604020202020204" pitchFamily="34" charset="0"/>
              <a:cs typeface="Arial" panose="020B0604020202020204" pitchFamily="34" charset="0"/>
            </a:endParaRPr>
          </a:p>
          <a:p>
            <a:r>
              <a:rPr lang="en-AU" b="1" dirty="0" smtClean="0">
                <a:solidFill>
                  <a:srgbClr val="006666"/>
                </a:solidFill>
                <a:latin typeface="Arial" panose="020B0604020202020204" pitchFamily="34" charset="0"/>
                <a:cs typeface="Arial" panose="020B0604020202020204" pitchFamily="34" charset="0"/>
              </a:rPr>
              <a:t>The Great Pacific Garbage Patch</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nvPr>
        </p:nvGraphicFramePr>
        <p:xfrm>
          <a:off x="914400" y="1286868"/>
          <a:ext cx="9088882" cy="4992915"/>
        </p:xfrm>
        <a:graphic>
          <a:graphicData uri="http://schemas.openxmlformats.org/presentationml/2006/ole">
            <mc:AlternateContent xmlns:mc="http://schemas.openxmlformats.org/markup-compatibility/2006">
              <mc:Choice xmlns:v="urn:schemas-microsoft-com:vml" Requires="v">
                <p:oleObj spid="_x0000_s10484" name="CorelDRAW" r:id="rId4" imgW="64650960" imgH="35515800" progId="CorelDraw.Graphic.17">
                  <p:embed/>
                </p:oleObj>
              </mc:Choice>
              <mc:Fallback>
                <p:oleObj name="CorelDRAW" r:id="rId4" imgW="64650960" imgH="35515800" progId="CorelDraw.Graphic.17">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86868"/>
                        <a:ext cx="9088882" cy="4992915"/>
                      </a:xfrm>
                      <a:prstGeom prst="rect">
                        <a:avLst/>
                      </a:prstGeom>
                      <a:noFill/>
                      <a:ln>
                        <a:noFill/>
                      </a:ln>
                      <a:effectLst/>
                    </p:spPr>
                  </p:pic>
                </p:oleObj>
              </mc:Fallback>
            </mc:AlternateContent>
          </a:graphicData>
        </a:graphic>
      </p:graphicFrame>
      <p:graphicFrame>
        <p:nvGraphicFramePr>
          <p:cNvPr id="10" name="Object 9"/>
          <p:cNvGraphicFramePr>
            <a:graphicFrameLocks noChangeAspect="1"/>
          </p:cNvGraphicFramePr>
          <p:nvPr>
            <p:extLst/>
          </p:nvPr>
        </p:nvGraphicFramePr>
        <p:xfrm>
          <a:off x="4870894" y="2774208"/>
          <a:ext cx="3360738" cy="3170769"/>
        </p:xfrm>
        <a:graphic>
          <a:graphicData uri="http://schemas.openxmlformats.org/presentationml/2006/ole">
            <mc:AlternateContent xmlns:mc="http://schemas.openxmlformats.org/markup-compatibility/2006">
              <mc:Choice xmlns:v="urn:schemas-microsoft-com:vml" Requires="v">
                <p:oleObj spid="_x0000_s10485" name="CorelDRAW" r:id="rId6" imgW="27354960" imgH="25808400" progId="CorelDraw.Graphic.17">
                  <p:embed/>
                </p:oleObj>
              </mc:Choice>
              <mc:Fallback>
                <p:oleObj name="CorelDRAW" r:id="rId6" imgW="27354960" imgH="25808400" progId="CorelDraw.Graphic.17">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0894" y="2774208"/>
                        <a:ext cx="3360738" cy="3170769"/>
                      </a:xfrm>
                      <a:prstGeom prst="rect">
                        <a:avLst/>
                      </a:prstGeom>
                      <a:noFill/>
                      <a:ln>
                        <a:noFill/>
                      </a:ln>
                      <a:effectLst/>
                    </p:spPr>
                  </p:pic>
                </p:oleObj>
              </mc:Fallback>
            </mc:AlternateContent>
          </a:graphicData>
        </a:graphic>
      </p:graphicFrame>
      <p:graphicFrame>
        <p:nvGraphicFramePr>
          <p:cNvPr id="11" name="Object 10"/>
          <p:cNvGraphicFramePr>
            <a:graphicFrameLocks noChangeAspect="1"/>
          </p:cNvGraphicFramePr>
          <p:nvPr>
            <p:extLst/>
          </p:nvPr>
        </p:nvGraphicFramePr>
        <p:xfrm>
          <a:off x="4866631" y="2765962"/>
          <a:ext cx="3374526" cy="3183778"/>
        </p:xfrm>
        <a:graphic>
          <a:graphicData uri="http://schemas.openxmlformats.org/presentationml/2006/ole">
            <mc:AlternateContent xmlns:mc="http://schemas.openxmlformats.org/markup-compatibility/2006">
              <mc:Choice xmlns:v="urn:schemas-microsoft-com:vml" Requires="v">
                <p:oleObj spid="_x0000_s10486" name="CorelDRAW" r:id="rId8" imgW="27354960" imgH="25808400" progId="CorelDraw.Graphic.17">
                  <p:embed/>
                </p:oleObj>
              </mc:Choice>
              <mc:Fallback>
                <p:oleObj name="CorelDRAW" r:id="rId8" imgW="27354960" imgH="25808400" progId="CorelDraw.Graphic.17">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6631" y="2765962"/>
                        <a:ext cx="3374526" cy="3183778"/>
                      </a:xfrm>
                      <a:prstGeom prst="rect">
                        <a:avLst/>
                      </a:prstGeom>
                      <a:noFill/>
                      <a:ln>
                        <a:noFill/>
                      </a:ln>
                      <a:effectLst/>
                    </p:spPr>
                  </p:pic>
                </p:oleObj>
              </mc:Fallback>
            </mc:AlternateContent>
          </a:graphicData>
        </a:graphic>
      </p:graphicFrame>
      <p:graphicFrame>
        <p:nvGraphicFramePr>
          <p:cNvPr id="12" name="Object 11"/>
          <p:cNvGraphicFramePr>
            <a:graphicFrameLocks noChangeAspect="1"/>
          </p:cNvGraphicFramePr>
          <p:nvPr>
            <p:extLst/>
          </p:nvPr>
        </p:nvGraphicFramePr>
        <p:xfrm>
          <a:off x="5297933" y="5082965"/>
          <a:ext cx="271680" cy="658813"/>
        </p:xfrm>
        <a:graphic>
          <a:graphicData uri="http://schemas.openxmlformats.org/presentationml/2006/ole">
            <mc:AlternateContent xmlns:mc="http://schemas.openxmlformats.org/markup-compatibility/2006">
              <mc:Choice xmlns:v="urn:schemas-microsoft-com:vml" Requires="v">
                <p:oleObj spid="_x0000_s10487" name="CorelDRAW" r:id="rId10" imgW="1612392" imgH="3910584" progId="CorelDraw.Graphic.17">
                  <p:embed/>
                </p:oleObj>
              </mc:Choice>
              <mc:Fallback>
                <p:oleObj name="CorelDRAW" r:id="rId10" imgW="1612392" imgH="3910584" progId="CorelDraw.Graphic.17">
                  <p:embed/>
                  <p:pic>
                    <p:nvPicPr>
                      <p:cNvPr id="12"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7933" y="5082965"/>
                        <a:ext cx="271680" cy="658813"/>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nvPr>
        </p:nvGraphicFramePr>
        <p:xfrm>
          <a:off x="6364732" y="3467091"/>
          <a:ext cx="711200" cy="676074"/>
        </p:xfrm>
        <a:graphic>
          <a:graphicData uri="http://schemas.openxmlformats.org/presentationml/2006/ole">
            <mc:AlternateContent xmlns:mc="http://schemas.openxmlformats.org/markup-compatibility/2006">
              <mc:Choice xmlns:v="urn:schemas-microsoft-com:vml" Requires="v">
                <p:oleObj spid="_x0000_s10488" name="CorelDRAW" r:id="rId12" imgW="6107040" imgH="5806080" progId="CorelDraw.Graphic.17">
                  <p:embed/>
                </p:oleObj>
              </mc:Choice>
              <mc:Fallback>
                <p:oleObj name="CorelDRAW" r:id="rId12" imgW="6107040" imgH="5806080" progId="CorelDraw.Graphic.17">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4732" y="3467091"/>
                        <a:ext cx="711200" cy="676074"/>
                      </a:xfrm>
                      <a:prstGeom prst="rect">
                        <a:avLst/>
                      </a:prstGeom>
                      <a:noFill/>
                      <a:ln>
                        <a:noFill/>
                      </a:ln>
                      <a:effectLst/>
                    </p:spPr>
                  </p:pic>
                </p:oleObj>
              </mc:Fallback>
            </mc:AlternateContent>
          </a:graphicData>
        </a:graphic>
      </p:graphicFrame>
      <p:graphicFrame>
        <p:nvGraphicFramePr>
          <p:cNvPr id="14" name="Object 13"/>
          <p:cNvGraphicFramePr>
            <a:graphicFrameLocks noChangeAspect="1"/>
          </p:cNvGraphicFramePr>
          <p:nvPr>
            <p:extLst/>
          </p:nvPr>
        </p:nvGraphicFramePr>
        <p:xfrm>
          <a:off x="5297931" y="3545218"/>
          <a:ext cx="590551" cy="561551"/>
        </p:xfrm>
        <a:graphic>
          <a:graphicData uri="http://schemas.openxmlformats.org/presentationml/2006/ole">
            <mc:AlternateContent xmlns:mc="http://schemas.openxmlformats.org/markup-compatibility/2006">
              <mc:Choice xmlns:v="urn:schemas-microsoft-com:vml" Requires="v">
                <p:oleObj spid="_x0000_s10489" name="CorelDRAW" r:id="rId14" imgW="6108192" imgH="5806440" progId="CorelDraw.Graphic.17">
                  <p:embed/>
                </p:oleObj>
              </mc:Choice>
              <mc:Fallback>
                <p:oleObj name="CorelDRAW" r:id="rId14" imgW="6108192" imgH="5806440" progId="CorelDraw.Graphic.17">
                  <p:embed/>
                  <p:pic>
                    <p:nvPicPr>
                      <p:cNvPr id="14"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7931" y="3545218"/>
                        <a:ext cx="590551" cy="561551"/>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nvPr>
        </p:nvGraphicFramePr>
        <p:xfrm>
          <a:off x="7223252" y="4999780"/>
          <a:ext cx="613410" cy="584200"/>
        </p:xfrm>
        <a:graphic>
          <a:graphicData uri="http://schemas.openxmlformats.org/presentationml/2006/ole">
            <mc:AlternateContent xmlns:mc="http://schemas.openxmlformats.org/markup-compatibility/2006">
              <mc:Choice xmlns:v="urn:schemas-microsoft-com:vml" Requires="v">
                <p:oleObj spid="_x0000_s10490" name="CorelDRAW" r:id="rId15" imgW="6108192" imgH="5806440" progId="CorelDraw.Graphic.17">
                  <p:embed/>
                </p:oleObj>
              </mc:Choice>
              <mc:Fallback>
                <p:oleObj name="CorelDRAW" r:id="rId15" imgW="6108192" imgH="5806440" progId="CorelDraw.Graphic.17">
                  <p:embed/>
                  <p:pic>
                    <p:nvPicPr>
                      <p:cNvPr id="15"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23252" y="4999780"/>
                        <a:ext cx="613410" cy="584200"/>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extLst/>
          </p:nvPr>
        </p:nvGraphicFramePr>
        <p:xfrm>
          <a:off x="3122422" y="5187740"/>
          <a:ext cx="591820" cy="563638"/>
        </p:xfrm>
        <a:graphic>
          <a:graphicData uri="http://schemas.openxmlformats.org/presentationml/2006/ole">
            <mc:AlternateContent xmlns:mc="http://schemas.openxmlformats.org/markup-compatibility/2006">
              <mc:Choice xmlns:v="urn:schemas-microsoft-com:vml" Requires="v">
                <p:oleObj spid="_x0000_s10491" name="CorelDRAW" r:id="rId16" imgW="6108192" imgH="5806440" progId="CorelDraw.Graphic.17">
                  <p:embed/>
                </p:oleObj>
              </mc:Choice>
              <mc:Fallback>
                <p:oleObj name="CorelDRAW" r:id="rId16" imgW="6108192" imgH="5806440" progId="CorelDraw.Graphic.17">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2422" y="5187740"/>
                        <a:ext cx="591820" cy="563638"/>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nvPr>
        </p:nvGraphicFramePr>
        <p:xfrm>
          <a:off x="1049782" y="4978190"/>
          <a:ext cx="596900" cy="568476"/>
        </p:xfrm>
        <a:graphic>
          <a:graphicData uri="http://schemas.openxmlformats.org/presentationml/2006/ole">
            <mc:AlternateContent xmlns:mc="http://schemas.openxmlformats.org/markup-compatibility/2006">
              <mc:Choice xmlns:v="urn:schemas-microsoft-com:vml" Requires="v">
                <p:oleObj spid="_x0000_s10492" name="CorelDRAW" r:id="rId17" imgW="6108192" imgH="5806440" progId="CorelDraw.Graphic.17">
                  <p:embed/>
                </p:oleObj>
              </mc:Choice>
              <mc:Fallback>
                <p:oleObj name="CorelDRAW" r:id="rId17" imgW="6108192" imgH="5806440" progId="CorelDraw.Graphic.17">
                  <p:embed/>
                  <p:pic>
                    <p:nvPicPr>
                      <p:cNvPr id="17"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782" y="4978190"/>
                        <a:ext cx="596900" cy="568476"/>
                      </a:xfrm>
                      <a:prstGeom prst="rect">
                        <a:avLst/>
                      </a:prstGeom>
                      <a:noFill/>
                      <a:ln>
                        <a:noFill/>
                      </a:ln>
                    </p:spPr>
                  </p:pic>
                </p:oleObj>
              </mc:Fallback>
            </mc:AlternateContent>
          </a:graphicData>
        </a:graphic>
      </p:graphicFrame>
      <p:graphicFrame>
        <p:nvGraphicFramePr>
          <p:cNvPr id="18" name="Object 17"/>
          <p:cNvGraphicFramePr>
            <a:graphicFrameLocks noChangeAspect="1"/>
          </p:cNvGraphicFramePr>
          <p:nvPr>
            <p:extLst/>
          </p:nvPr>
        </p:nvGraphicFramePr>
        <p:xfrm>
          <a:off x="9096502" y="3380408"/>
          <a:ext cx="562610" cy="535819"/>
        </p:xfrm>
        <a:graphic>
          <a:graphicData uri="http://schemas.openxmlformats.org/presentationml/2006/ole">
            <mc:AlternateContent xmlns:mc="http://schemas.openxmlformats.org/markup-compatibility/2006">
              <mc:Choice xmlns:v="urn:schemas-microsoft-com:vml" Requires="v">
                <p:oleObj spid="_x0000_s10493" name="CorelDRAW" r:id="rId18" imgW="6108192" imgH="5806440" progId="CorelDraw.Graphic.17">
                  <p:embed/>
                </p:oleObj>
              </mc:Choice>
              <mc:Fallback>
                <p:oleObj name="CorelDRAW" r:id="rId18" imgW="6108192" imgH="5806440" progId="CorelDraw.Graphic.17">
                  <p:embed/>
                  <p:pic>
                    <p:nvPicPr>
                      <p:cNvPr id="18"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6502" y="3380408"/>
                        <a:ext cx="562610" cy="535819"/>
                      </a:xfrm>
                      <a:prstGeom prst="rect">
                        <a:avLst/>
                      </a:prstGeom>
                      <a:noFill/>
                      <a:ln>
                        <a:noFill/>
                      </a:ln>
                    </p:spPr>
                  </p:pic>
                </p:oleObj>
              </mc:Fallback>
            </mc:AlternateContent>
          </a:graphicData>
        </a:graphic>
      </p:graphicFrame>
      <p:graphicFrame>
        <p:nvGraphicFramePr>
          <p:cNvPr id="19" name="Object 18"/>
          <p:cNvGraphicFramePr>
            <a:graphicFrameLocks noChangeAspect="1"/>
          </p:cNvGraphicFramePr>
          <p:nvPr>
            <p:extLst/>
          </p:nvPr>
        </p:nvGraphicFramePr>
        <p:xfrm>
          <a:off x="5917057" y="3644691"/>
          <a:ext cx="465433" cy="442912"/>
        </p:xfrm>
        <a:graphic>
          <a:graphicData uri="http://schemas.openxmlformats.org/presentationml/2006/ole">
            <mc:AlternateContent xmlns:mc="http://schemas.openxmlformats.org/markup-compatibility/2006">
              <mc:Choice xmlns:v="urn:schemas-microsoft-com:vml" Requires="v">
                <p:oleObj spid="_x0000_s10494" name="CorelDRAW" r:id="rId19" imgW="6108192" imgH="5806440" progId="CorelDraw.Graphic.17">
                  <p:embed/>
                </p:oleObj>
              </mc:Choice>
              <mc:Fallback>
                <p:oleObj name="CorelDRAW" r:id="rId19" imgW="6108192" imgH="5806440" progId="CorelDraw.Graphic.17">
                  <p:embed/>
                  <p:pic>
                    <p:nvPicPr>
                      <p:cNvPr id="19"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7057" y="3644691"/>
                        <a:ext cx="465433" cy="4429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83433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03286" y="247650"/>
            <a:ext cx="10949474" cy="561975"/>
          </a:xfrm>
        </p:spPr>
        <p:txBody>
          <a:bodyPr>
            <a:normAutofit fontScale="90000"/>
          </a:bodyPr>
          <a:lstStyle/>
          <a:p>
            <a:r>
              <a:rPr lang="en-AU" dirty="0" smtClean="0">
                <a:latin typeface="Arial" panose="020B0604020202020204" pitchFamily="34" charset="0"/>
                <a:cs typeface="Arial" panose="020B0604020202020204" pitchFamily="34" charset="0"/>
              </a:rPr>
              <a:t>The Waste Hierarchy- making </a:t>
            </a:r>
            <a:r>
              <a:rPr lang="en-AU" dirty="0">
                <a:latin typeface="Arial" panose="020B0604020202020204" pitchFamily="34" charset="0"/>
                <a:cs typeface="Arial" panose="020B0604020202020204" pitchFamily="34" charset="0"/>
              </a:rPr>
              <a:t>b</a:t>
            </a:r>
            <a:r>
              <a:rPr lang="en-AU" dirty="0" smtClean="0">
                <a:latin typeface="Arial" panose="020B0604020202020204" pitchFamily="34" charset="0"/>
                <a:cs typeface="Arial" panose="020B0604020202020204" pitchFamily="34" charset="0"/>
              </a:rPr>
              <a:t>etter </a:t>
            </a:r>
            <a:r>
              <a:rPr lang="en-AU" dirty="0">
                <a:latin typeface="Arial" panose="020B0604020202020204" pitchFamily="34" charset="0"/>
                <a:cs typeface="Arial" panose="020B0604020202020204" pitchFamily="34" charset="0"/>
              </a:rPr>
              <a:t>c</a:t>
            </a:r>
            <a:r>
              <a:rPr lang="en-AU" dirty="0" smtClean="0">
                <a:latin typeface="Arial" panose="020B0604020202020204" pitchFamily="34" charset="0"/>
                <a:cs typeface="Arial" panose="020B0604020202020204" pitchFamily="34" charset="0"/>
              </a:rPr>
              <a:t>hoices</a:t>
            </a:r>
            <a:endParaRPr lang="en-AU" dirty="0">
              <a:latin typeface="Arial" panose="020B0604020202020204" pitchFamily="34" charset="0"/>
              <a:cs typeface="Arial" panose="020B0604020202020204" pitchFamily="34" charset="0"/>
            </a:endParaRPr>
          </a:p>
        </p:txBody>
      </p:sp>
      <p:grpSp>
        <p:nvGrpSpPr>
          <p:cNvPr id="4" name="Group 3"/>
          <p:cNvGrpSpPr/>
          <p:nvPr/>
        </p:nvGrpSpPr>
        <p:grpSpPr>
          <a:xfrm>
            <a:off x="1952663" y="1323914"/>
            <a:ext cx="8459589" cy="4586015"/>
            <a:chOff x="2016831" y="1660798"/>
            <a:chExt cx="8459589" cy="4586015"/>
          </a:xfrm>
        </p:grpSpPr>
        <p:sp>
          <p:nvSpPr>
            <p:cNvPr id="5" name="Content Placeholder 3"/>
            <p:cNvSpPr txBox="1">
              <a:spLocks/>
            </p:cNvSpPr>
            <p:nvPr/>
          </p:nvSpPr>
          <p:spPr>
            <a:xfrm>
              <a:off x="2435931" y="1660798"/>
              <a:ext cx="2593975" cy="36933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altLang="en-US" sz="2000" b="1" dirty="0" smtClean="0">
                  <a:latin typeface="Arial" charset="0"/>
                  <a:cs typeface="Arial" charset="0"/>
                </a:rPr>
                <a:t>Most preferred</a:t>
              </a:r>
            </a:p>
          </p:txBody>
        </p:sp>
        <p:sp>
          <p:nvSpPr>
            <p:cNvPr id="6" name="Trapezoid 5"/>
            <p:cNvSpPr/>
            <p:nvPr/>
          </p:nvSpPr>
          <p:spPr bwMode="auto">
            <a:xfrm rot="10800000">
              <a:off x="2016831" y="2122488"/>
              <a:ext cx="3311525" cy="649287"/>
            </a:xfrm>
            <a:prstGeom prst="trapezoid">
              <a:avLst/>
            </a:prstGeom>
            <a:solidFill>
              <a:srgbClr val="009900"/>
            </a:solidFill>
            <a:ln w="9525" cap="flat" cmpd="sng" algn="ctr">
              <a:solidFill>
                <a:srgbClr val="00990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9" name="Trapezoid 8"/>
            <p:cNvSpPr/>
            <p:nvPr/>
          </p:nvSpPr>
          <p:spPr bwMode="auto">
            <a:xfrm rot="10800000">
              <a:off x="2258131" y="2894013"/>
              <a:ext cx="2881312" cy="679450"/>
            </a:xfrm>
            <a:prstGeom prst="trapezoid">
              <a:avLst/>
            </a:prstGeom>
            <a:solidFill>
              <a:srgbClr val="00B050"/>
            </a:solidFill>
            <a:ln w="9525" cap="flat" cmpd="sng" algn="ctr">
              <a:solidFill>
                <a:srgbClr val="00B05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10" name="Trapezoid 9"/>
            <p:cNvSpPr/>
            <p:nvPr/>
          </p:nvSpPr>
          <p:spPr bwMode="auto">
            <a:xfrm rot="10800000">
              <a:off x="2488318" y="3676650"/>
              <a:ext cx="2441575" cy="704850"/>
            </a:xfrm>
            <a:prstGeom prst="trapezoid">
              <a:avLst/>
            </a:prstGeom>
            <a:solidFill>
              <a:srgbClr val="92D050"/>
            </a:solidFill>
            <a:ln w="9525" cap="flat" cmpd="sng" algn="ctr">
              <a:solidFill>
                <a:srgbClr val="92D05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11" name="Trapezoid 10"/>
            <p:cNvSpPr/>
            <p:nvPr/>
          </p:nvSpPr>
          <p:spPr bwMode="auto">
            <a:xfrm rot="10800000">
              <a:off x="2724856" y="4519613"/>
              <a:ext cx="2016125" cy="587375"/>
            </a:xfrm>
            <a:prstGeom prst="trapezoid">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12" name="Trapezoid 11"/>
            <p:cNvSpPr/>
            <p:nvPr/>
          </p:nvSpPr>
          <p:spPr bwMode="auto">
            <a:xfrm rot="10800000">
              <a:off x="2888368" y="5199063"/>
              <a:ext cx="1692275" cy="544512"/>
            </a:xfrm>
            <a:prstGeom prst="trapezoid">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13" name="TextBox 12"/>
            <p:cNvSpPr txBox="1">
              <a:spLocks noChangeArrowheads="1"/>
            </p:cNvSpPr>
            <p:nvPr/>
          </p:nvSpPr>
          <p:spPr bwMode="auto">
            <a:xfrm>
              <a:off x="2663142" y="5846763"/>
              <a:ext cx="208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a:solidFill>
                    <a:schemeClr val="tx1"/>
                  </a:solidFill>
                  <a:latin typeface="Arial" charset="0"/>
                  <a:cs typeface="Arial" charset="0"/>
                </a:defRPr>
              </a:lvl1pPr>
              <a:lvl2pPr marL="742950" indent="-285750" eaLnBrk="0" hangingPunct="0">
                <a:spcBef>
                  <a:spcPct val="20000"/>
                </a:spcBef>
                <a:buClr>
                  <a:schemeClr val="bg1"/>
                </a:buClr>
                <a:buFont typeface="Arial" charset="0"/>
                <a:buChar char="•"/>
                <a:defRPr>
                  <a:solidFill>
                    <a:schemeClr val="tx1"/>
                  </a:solidFill>
                  <a:latin typeface="Arial" charset="0"/>
                  <a:cs typeface="Arial" charset="0"/>
                </a:defRPr>
              </a:lvl2pPr>
              <a:lvl3pPr marL="1143000" indent="-228600" defTabSz="258763" eaLnBrk="0" hangingPunct="0">
                <a:spcBef>
                  <a:spcPct val="20000"/>
                </a:spcBef>
                <a:buFont typeface="Arial" charset="0"/>
                <a:buChar char="•"/>
                <a:defRPr>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eaLnBrk="1" hangingPunct="1">
                <a:spcBef>
                  <a:spcPct val="0"/>
                </a:spcBef>
              </a:pPr>
              <a:r>
                <a:rPr lang="en-AU" altLang="en-US" sz="2000" b="1" dirty="0"/>
                <a:t>Least preferred</a:t>
              </a:r>
            </a:p>
          </p:txBody>
        </p:sp>
        <p:grpSp>
          <p:nvGrpSpPr>
            <p:cNvPr id="14" name="Group 12"/>
            <p:cNvGrpSpPr>
              <a:grpSpLocks/>
            </p:cNvGrpSpPr>
            <p:nvPr/>
          </p:nvGrpSpPr>
          <p:grpSpPr bwMode="auto">
            <a:xfrm>
              <a:off x="5369433" y="2441575"/>
              <a:ext cx="647700" cy="3173413"/>
              <a:chOff x="4283968" y="2852936"/>
              <a:chExt cx="648072" cy="3173495"/>
            </a:xfrm>
          </p:grpSpPr>
          <p:sp>
            <p:nvSpPr>
              <p:cNvPr id="16" name="Right Arrow 15"/>
              <p:cNvSpPr/>
              <p:nvPr/>
            </p:nvSpPr>
            <p:spPr bwMode="auto">
              <a:xfrm>
                <a:off x="4283968" y="2852936"/>
                <a:ext cx="648072" cy="220669"/>
              </a:xfrm>
              <a:prstGeom prst="rightArrow">
                <a:avLst/>
              </a:prstGeom>
              <a:solidFill>
                <a:srgbClr val="009900"/>
              </a:solidFill>
              <a:ln w="9525" cap="flat" cmpd="sng" algn="ctr">
                <a:solidFill>
                  <a:srgbClr val="009900"/>
                </a:solidFill>
                <a:prstDash val="solid"/>
                <a:round/>
                <a:headEnd type="none" w="med" len="med"/>
                <a:tailEnd type="none" w="med" len="med"/>
              </a:ln>
              <a:effectLst/>
            </p:spPr>
            <p:txBody>
              <a:bodyPr/>
              <a:lstStyle/>
              <a:p>
                <a:pPr eaLnBrk="0" hangingPunct="0">
                  <a:defRPr/>
                </a:pPr>
                <a:endParaRPr lang="en-AU" sz="2400">
                  <a:latin typeface="Times" pitchFamily="-112" charset="0"/>
                </a:endParaRPr>
              </a:p>
            </p:txBody>
          </p:sp>
          <p:sp>
            <p:nvSpPr>
              <p:cNvPr id="17" name="Right Arrow 14"/>
              <p:cNvSpPr>
                <a:spLocks noChangeArrowheads="1"/>
              </p:cNvSpPr>
              <p:nvPr/>
            </p:nvSpPr>
            <p:spPr bwMode="auto">
              <a:xfrm>
                <a:off x="4283968" y="3645024"/>
                <a:ext cx="648072" cy="221167"/>
              </a:xfrm>
              <a:prstGeom prst="rightArrow">
                <a:avLst>
                  <a:gd name="adj1" fmla="val 50000"/>
                  <a:gd name="adj2" fmla="val 50004"/>
                </a:avLst>
              </a:prstGeom>
              <a:solidFill>
                <a:srgbClr val="00B050"/>
              </a:solidFill>
              <a:ln w="9525" algn="ctr">
                <a:solidFill>
                  <a:srgbClr val="00B050"/>
                </a:solidFill>
                <a:round/>
                <a:headEnd/>
                <a:tailEnd/>
              </a:ln>
            </p:spPr>
            <p:txBody>
              <a:bodyPr/>
              <a:lstStyle>
                <a:lvl1pPr eaLnBrk="0" hangingPunct="0">
                  <a:spcBef>
                    <a:spcPct val="20000"/>
                  </a:spcBef>
                  <a:defRPr>
                    <a:solidFill>
                      <a:schemeClr val="tx1"/>
                    </a:solidFill>
                    <a:latin typeface="Arial" charset="0"/>
                    <a:cs typeface="Arial" charset="0"/>
                  </a:defRPr>
                </a:lvl1pPr>
                <a:lvl2pPr marL="742950" indent="-285750" eaLnBrk="0" hangingPunct="0">
                  <a:spcBef>
                    <a:spcPct val="20000"/>
                  </a:spcBef>
                  <a:buClr>
                    <a:schemeClr val="bg1"/>
                  </a:buClr>
                  <a:buFont typeface="Arial" charset="0"/>
                  <a:buChar char="•"/>
                  <a:defRPr>
                    <a:solidFill>
                      <a:schemeClr val="tx1"/>
                    </a:solidFill>
                    <a:latin typeface="Arial" charset="0"/>
                    <a:cs typeface="Arial" charset="0"/>
                  </a:defRPr>
                </a:lvl2pPr>
                <a:lvl3pPr marL="1143000" indent="-228600" defTabSz="258763" eaLnBrk="0" hangingPunct="0">
                  <a:spcBef>
                    <a:spcPct val="20000"/>
                  </a:spcBef>
                  <a:buFont typeface="Arial" charset="0"/>
                  <a:buChar char="•"/>
                  <a:defRPr>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a:spcBef>
                    <a:spcPct val="0"/>
                  </a:spcBef>
                </a:pPr>
                <a:endParaRPr lang="en-US" altLang="en-US" sz="2400">
                  <a:latin typeface="Times" pitchFamily="18" charset="0"/>
                </a:endParaRPr>
              </a:p>
            </p:txBody>
          </p:sp>
          <p:sp>
            <p:nvSpPr>
              <p:cNvPr id="18" name="Right Arrow 15"/>
              <p:cNvSpPr>
                <a:spLocks noChangeArrowheads="1"/>
              </p:cNvSpPr>
              <p:nvPr/>
            </p:nvSpPr>
            <p:spPr bwMode="auto">
              <a:xfrm>
                <a:off x="4283968" y="4365104"/>
                <a:ext cx="648072" cy="221167"/>
              </a:xfrm>
              <a:prstGeom prst="rightArrow">
                <a:avLst>
                  <a:gd name="adj1" fmla="val 50000"/>
                  <a:gd name="adj2" fmla="val 50004"/>
                </a:avLst>
              </a:prstGeom>
              <a:solidFill>
                <a:srgbClr val="92D050"/>
              </a:solidFill>
              <a:ln w="9525" algn="ctr">
                <a:solidFill>
                  <a:srgbClr val="92D050"/>
                </a:solidFill>
                <a:round/>
                <a:headEnd/>
                <a:tailEnd/>
              </a:ln>
            </p:spPr>
            <p:txBody>
              <a:bodyPr/>
              <a:lstStyle>
                <a:lvl1pPr eaLnBrk="0" hangingPunct="0">
                  <a:spcBef>
                    <a:spcPct val="20000"/>
                  </a:spcBef>
                  <a:defRPr>
                    <a:solidFill>
                      <a:schemeClr val="tx1"/>
                    </a:solidFill>
                    <a:latin typeface="Arial" charset="0"/>
                    <a:cs typeface="Arial" charset="0"/>
                  </a:defRPr>
                </a:lvl1pPr>
                <a:lvl2pPr marL="742950" indent="-285750" eaLnBrk="0" hangingPunct="0">
                  <a:spcBef>
                    <a:spcPct val="20000"/>
                  </a:spcBef>
                  <a:buClr>
                    <a:schemeClr val="bg1"/>
                  </a:buClr>
                  <a:buFont typeface="Arial" charset="0"/>
                  <a:buChar char="•"/>
                  <a:defRPr>
                    <a:solidFill>
                      <a:schemeClr val="tx1"/>
                    </a:solidFill>
                    <a:latin typeface="Arial" charset="0"/>
                    <a:cs typeface="Arial" charset="0"/>
                  </a:defRPr>
                </a:lvl2pPr>
                <a:lvl3pPr marL="1143000" indent="-228600" defTabSz="258763" eaLnBrk="0" hangingPunct="0">
                  <a:spcBef>
                    <a:spcPct val="20000"/>
                  </a:spcBef>
                  <a:buFont typeface="Arial" charset="0"/>
                  <a:buChar char="•"/>
                  <a:defRPr>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a:spcBef>
                    <a:spcPct val="0"/>
                  </a:spcBef>
                </a:pPr>
                <a:endParaRPr lang="en-US" altLang="en-US" sz="2400">
                  <a:latin typeface="Times" pitchFamily="18" charset="0"/>
                </a:endParaRPr>
              </a:p>
            </p:txBody>
          </p:sp>
          <p:sp>
            <p:nvSpPr>
              <p:cNvPr id="19" name="Right Arrow 16"/>
              <p:cNvSpPr>
                <a:spLocks noChangeArrowheads="1"/>
              </p:cNvSpPr>
              <p:nvPr/>
            </p:nvSpPr>
            <p:spPr bwMode="auto">
              <a:xfrm>
                <a:off x="4283968" y="5013176"/>
                <a:ext cx="648072" cy="221167"/>
              </a:xfrm>
              <a:prstGeom prst="rightArrow">
                <a:avLst>
                  <a:gd name="adj1" fmla="val 50000"/>
                  <a:gd name="adj2" fmla="val 50004"/>
                </a:avLst>
              </a:prstGeom>
              <a:solidFill>
                <a:srgbClr val="FFC000"/>
              </a:solidFill>
              <a:ln w="9525" algn="ctr">
                <a:solidFill>
                  <a:srgbClr val="FFC000"/>
                </a:solidFill>
                <a:round/>
                <a:headEnd/>
                <a:tailEnd/>
              </a:ln>
            </p:spPr>
            <p:txBody>
              <a:bodyPr/>
              <a:lstStyle>
                <a:lvl1pPr eaLnBrk="0" hangingPunct="0">
                  <a:spcBef>
                    <a:spcPct val="20000"/>
                  </a:spcBef>
                  <a:defRPr>
                    <a:solidFill>
                      <a:schemeClr val="tx1"/>
                    </a:solidFill>
                    <a:latin typeface="Arial" charset="0"/>
                    <a:cs typeface="Arial" charset="0"/>
                  </a:defRPr>
                </a:lvl1pPr>
                <a:lvl2pPr marL="742950" indent="-285750" eaLnBrk="0" hangingPunct="0">
                  <a:spcBef>
                    <a:spcPct val="20000"/>
                  </a:spcBef>
                  <a:buClr>
                    <a:schemeClr val="bg1"/>
                  </a:buClr>
                  <a:buFont typeface="Arial" charset="0"/>
                  <a:buChar char="•"/>
                  <a:defRPr>
                    <a:solidFill>
                      <a:schemeClr val="tx1"/>
                    </a:solidFill>
                    <a:latin typeface="Arial" charset="0"/>
                    <a:cs typeface="Arial" charset="0"/>
                  </a:defRPr>
                </a:lvl2pPr>
                <a:lvl3pPr marL="1143000" indent="-228600" defTabSz="258763" eaLnBrk="0" hangingPunct="0">
                  <a:spcBef>
                    <a:spcPct val="20000"/>
                  </a:spcBef>
                  <a:buFont typeface="Arial" charset="0"/>
                  <a:buChar char="•"/>
                  <a:defRPr>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a:spcBef>
                    <a:spcPct val="0"/>
                  </a:spcBef>
                </a:pPr>
                <a:endParaRPr lang="en-US" altLang="en-US" sz="2400">
                  <a:latin typeface="Times" pitchFamily="18" charset="0"/>
                </a:endParaRPr>
              </a:p>
            </p:txBody>
          </p:sp>
          <p:sp>
            <p:nvSpPr>
              <p:cNvPr id="20" name="Right Arrow 17"/>
              <p:cNvSpPr>
                <a:spLocks noChangeArrowheads="1"/>
              </p:cNvSpPr>
              <p:nvPr/>
            </p:nvSpPr>
            <p:spPr bwMode="auto">
              <a:xfrm>
                <a:off x="4283968" y="5805264"/>
                <a:ext cx="648072" cy="221167"/>
              </a:xfrm>
              <a:prstGeom prst="rightArrow">
                <a:avLst>
                  <a:gd name="adj1" fmla="val 50000"/>
                  <a:gd name="adj2" fmla="val 50004"/>
                </a:avLst>
              </a:prstGeom>
              <a:solidFill>
                <a:srgbClr val="FF0000"/>
              </a:solidFill>
              <a:ln w="9525" algn="ctr">
                <a:solidFill>
                  <a:srgbClr val="FF0000"/>
                </a:solidFill>
                <a:round/>
                <a:headEnd/>
                <a:tailEnd/>
              </a:ln>
            </p:spPr>
            <p:txBody>
              <a:bodyPr/>
              <a:lstStyle>
                <a:lvl1pPr eaLnBrk="0" hangingPunct="0">
                  <a:spcBef>
                    <a:spcPct val="20000"/>
                  </a:spcBef>
                  <a:defRPr>
                    <a:solidFill>
                      <a:schemeClr val="tx1"/>
                    </a:solidFill>
                    <a:latin typeface="Arial" charset="0"/>
                    <a:cs typeface="Arial" charset="0"/>
                  </a:defRPr>
                </a:lvl1pPr>
                <a:lvl2pPr marL="742950" indent="-285750" eaLnBrk="0" hangingPunct="0">
                  <a:spcBef>
                    <a:spcPct val="20000"/>
                  </a:spcBef>
                  <a:buClr>
                    <a:schemeClr val="bg1"/>
                  </a:buClr>
                  <a:buFont typeface="Arial" charset="0"/>
                  <a:buChar char="•"/>
                  <a:defRPr>
                    <a:solidFill>
                      <a:schemeClr val="tx1"/>
                    </a:solidFill>
                    <a:latin typeface="Arial" charset="0"/>
                    <a:cs typeface="Arial" charset="0"/>
                  </a:defRPr>
                </a:lvl2pPr>
                <a:lvl3pPr marL="1143000" indent="-228600" defTabSz="258763" eaLnBrk="0" hangingPunct="0">
                  <a:spcBef>
                    <a:spcPct val="20000"/>
                  </a:spcBef>
                  <a:buFont typeface="Arial" charset="0"/>
                  <a:buChar char="•"/>
                  <a:defRPr>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a:spcBef>
                    <a:spcPct val="0"/>
                  </a:spcBef>
                </a:pPr>
                <a:endParaRPr lang="en-US" altLang="en-US" sz="2400">
                  <a:latin typeface="Times" pitchFamily="18" charset="0"/>
                </a:endParaRPr>
              </a:p>
            </p:txBody>
          </p:sp>
        </p:grpSp>
        <p:sp>
          <p:nvSpPr>
            <p:cNvPr id="15" name="TextBox 14"/>
            <p:cNvSpPr txBox="1"/>
            <p:nvPr/>
          </p:nvSpPr>
          <p:spPr>
            <a:xfrm>
              <a:off x="6182233" y="2382838"/>
              <a:ext cx="4294187" cy="3562350"/>
            </a:xfrm>
            <a:prstGeom prst="rect">
              <a:avLst/>
            </a:prstGeom>
            <a:noFill/>
          </p:spPr>
          <p:txBody>
            <a:bodyPr>
              <a:spAutoFit/>
            </a:bodyPr>
            <a:lstStyle/>
            <a:p>
              <a:pPr>
                <a:defRPr/>
              </a:pPr>
              <a:r>
                <a:rPr lang="en-AU" b="1" dirty="0">
                  <a:solidFill>
                    <a:srgbClr val="009900"/>
                  </a:solidFill>
                  <a:latin typeface="Arial" pitchFamily="34" charset="0"/>
                  <a:cs typeface="Arial" pitchFamily="34" charset="0"/>
                </a:rPr>
                <a:t>AVOID</a:t>
              </a:r>
            </a:p>
            <a:p>
              <a:pPr>
                <a:defRPr/>
              </a:pPr>
              <a:r>
                <a:rPr lang="en-AU" sz="1400" dirty="0">
                  <a:latin typeface="Arial" pitchFamily="34" charset="0"/>
                  <a:cs typeface="Arial" pitchFamily="34" charset="0"/>
                </a:rPr>
                <a:t>Ask yourself, do I really need it?</a:t>
              </a:r>
            </a:p>
            <a:p>
              <a:pPr>
                <a:defRPr/>
              </a:pPr>
              <a:endParaRPr lang="en-AU" sz="1000" b="1" dirty="0">
                <a:solidFill>
                  <a:schemeClr val="accent2">
                    <a:lumMod val="75000"/>
                  </a:schemeClr>
                </a:solidFill>
                <a:latin typeface="Arial" pitchFamily="34" charset="0"/>
                <a:cs typeface="Arial" pitchFamily="34" charset="0"/>
              </a:endParaRPr>
            </a:p>
            <a:p>
              <a:pPr>
                <a:defRPr/>
              </a:pPr>
              <a:endParaRPr lang="en-AU" sz="1050" b="1" dirty="0">
                <a:solidFill>
                  <a:schemeClr val="accent2">
                    <a:lumMod val="75000"/>
                  </a:schemeClr>
                </a:solidFill>
                <a:latin typeface="Arial" pitchFamily="34" charset="0"/>
                <a:cs typeface="Arial" pitchFamily="34" charset="0"/>
              </a:endParaRPr>
            </a:p>
            <a:p>
              <a:pPr>
                <a:defRPr/>
              </a:pPr>
              <a:r>
                <a:rPr lang="en-AU" b="1" dirty="0">
                  <a:solidFill>
                    <a:srgbClr val="00B050"/>
                  </a:solidFill>
                  <a:latin typeface="Arial" pitchFamily="34" charset="0"/>
                  <a:cs typeface="Arial" pitchFamily="34" charset="0"/>
                </a:rPr>
                <a:t>REDUCE</a:t>
              </a:r>
            </a:p>
            <a:p>
              <a:pPr>
                <a:defRPr/>
              </a:pPr>
              <a:r>
                <a:rPr lang="en-AU" sz="1400" dirty="0">
                  <a:latin typeface="Arial" pitchFamily="34" charset="0"/>
                  <a:cs typeface="Arial" pitchFamily="34" charset="0"/>
                </a:rPr>
                <a:t>Aim to reduce the amount you buy or use.</a:t>
              </a:r>
            </a:p>
            <a:p>
              <a:pPr>
                <a:defRPr/>
              </a:pPr>
              <a:endParaRPr lang="en-AU" sz="1200" b="1" dirty="0">
                <a:solidFill>
                  <a:schemeClr val="accent2">
                    <a:lumMod val="60000"/>
                    <a:lumOff val="40000"/>
                  </a:schemeClr>
                </a:solidFill>
                <a:latin typeface="Arial" pitchFamily="34" charset="0"/>
                <a:cs typeface="Arial" pitchFamily="34" charset="0"/>
              </a:endParaRPr>
            </a:p>
            <a:p>
              <a:pPr>
                <a:defRPr/>
              </a:pPr>
              <a:endParaRPr lang="en-AU" sz="100" b="1" dirty="0">
                <a:solidFill>
                  <a:schemeClr val="accent2">
                    <a:lumMod val="60000"/>
                    <a:lumOff val="40000"/>
                  </a:schemeClr>
                </a:solidFill>
                <a:latin typeface="Arial" pitchFamily="34" charset="0"/>
                <a:cs typeface="Arial" pitchFamily="34" charset="0"/>
              </a:endParaRPr>
            </a:p>
            <a:p>
              <a:pPr>
                <a:defRPr/>
              </a:pPr>
              <a:r>
                <a:rPr lang="en-AU" b="1" dirty="0">
                  <a:solidFill>
                    <a:srgbClr val="92D050"/>
                  </a:solidFill>
                  <a:latin typeface="Arial" pitchFamily="34" charset="0"/>
                  <a:cs typeface="Arial" pitchFamily="34" charset="0"/>
                </a:rPr>
                <a:t>REUSE</a:t>
              </a:r>
            </a:p>
            <a:p>
              <a:pPr>
                <a:defRPr/>
              </a:pPr>
              <a:r>
                <a:rPr lang="en-AU" sz="1400" dirty="0">
                  <a:latin typeface="Arial" pitchFamily="34" charset="0"/>
                  <a:cs typeface="Arial" pitchFamily="34" charset="0"/>
                </a:rPr>
                <a:t>Check: Can this item be used again? </a:t>
              </a:r>
            </a:p>
            <a:p>
              <a:pPr>
                <a:defRPr/>
              </a:pPr>
              <a:endParaRPr lang="en-AU" sz="1200" b="1" dirty="0">
                <a:solidFill>
                  <a:srgbClr val="FFC000"/>
                </a:solidFill>
                <a:latin typeface="Arial" pitchFamily="34" charset="0"/>
                <a:cs typeface="Arial" pitchFamily="34" charset="0"/>
              </a:endParaRPr>
            </a:p>
            <a:p>
              <a:pPr>
                <a:defRPr/>
              </a:pPr>
              <a:r>
                <a:rPr lang="en-AU" b="1" dirty="0">
                  <a:solidFill>
                    <a:srgbClr val="FFC000"/>
                  </a:solidFill>
                  <a:latin typeface="Arial" pitchFamily="34" charset="0"/>
                  <a:cs typeface="Arial" pitchFamily="34" charset="0"/>
                </a:rPr>
                <a:t>RECYCLE</a:t>
              </a:r>
            </a:p>
            <a:p>
              <a:pPr>
                <a:defRPr/>
              </a:pPr>
              <a:r>
                <a:rPr lang="en-AU" sz="1400" dirty="0">
                  <a:latin typeface="Arial" pitchFamily="34" charset="0"/>
                  <a:cs typeface="Arial" pitchFamily="34" charset="0"/>
                </a:rPr>
                <a:t>Check: Can what I’m throwing away be recycled?  </a:t>
              </a:r>
            </a:p>
            <a:p>
              <a:pPr>
                <a:defRPr/>
              </a:pPr>
              <a:endParaRPr lang="en-AU" sz="1400" dirty="0">
                <a:latin typeface="Arial" pitchFamily="34" charset="0"/>
                <a:cs typeface="Arial" pitchFamily="34" charset="0"/>
              </a:endParaRPr>
            </a:p>
            <a:p>
              <a:pPr>
                <a:defRPr/>
              </a:pPr>
              <a:endParaRPr lang="en-AU" sz="100" dirty="0">
                <a:latin typeface="Arial" pitchFamily="34" charset="0"/>
                <a:cs typeface="Arial" pitchFamily="34" charset="0"/>
              </a:endParaRPr>
            </a:p>
            <a:p>
              <a:pPr>
                <a:defRPr/>
              </a:pPr>
              <a:endParaRPr lang="en-AU" sz="500" dirty="0">
                <a:latin typeface="Arial" pitchFamily="34" charset="0"/>
                <a:cs typeface="Arial" pitchFamily="34" charset="0"/>
              </a:endParaRPr>
            </a:p>
            <a:p>
              <a:pPr>
                <a:defRPr/>
              </a:pPr>
              <a:r>
                <a:rPr lang="en-AU" b="1" dirty="0">
                  <a:solidFill>
                    <a:srgbClr val="FF0000"/>
                  </a:solidFill>
                  <a:latin typeface="Arial" pitchFamily="34" charset="0"/>
                  <a:cs typeface="Arial" pitchFamily="34" charset="0"/>
                </a:rPr>
                <a:t>DISPOSE</a:t>
              </a:r>
              <a:endParaRPr lang="en-AU" sz="1600" b="1" dirty="0">
                <a:solidFill>
                  <a:srgbClr val="FF0000"/>
                </a:solidFill>
                <a:latin typeface="Arial" pitchFamily="34" charset="0"/>
                <a:cs typeface="Arial" pitchFamily="34" charset="0"/>
              </a:endParaRPr>
            </a:p>
            <a:p>
              <a:pPr>
                <a:defRPr/>
              </a:pPr>
              <a:r>
                <a:rPr lang="en-AU" sz="1400" dirty="0">
                  <a:latin typeface="Arial" pitchFamily="34" charset="0"/>
                  <a:cs typeface="Arial" pitchFamily="34" charset="0"/>
                </a:rPr>
                <a:t>Dispose to landfill only if there is no alternative. </a:t>
              </a:r>
            </a:p>
          </p:txBody>
        </p:sp>
      </p:grpSp>
    </p:spTree>
    <p:extLst>
      <p:ext uri="{BB962C8B-B14F-4D97-AF65-F5344CB8AC3E}">
        <p14:creationId xmlns:p14="http://schemas.microsoft.com/office/powerpoint/2010/main" val="4073166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00419" y="272166"/>
            <a:ext cx="8229600" cy="561975"/>
          </a:xfrm>
        </p:spPr>
        <p:txBody>
          <a:bodyPr>
            <a:normAutofit fontScale="90000"/>
          </a:bodyPr>
          <a:lstStyle/>
          <a:p>
            <a:r>
              <a:rPr lang="en-AU" dirty="0" smtClean="0">
                <a:latin typeface="Arial" panose="020B0604020202020204" pitchFamily="34" charset="0"/>
                <a:cs typeface="Arial" panose="020B0604020202020204" pitchFamily="34" charset="0"/>
              </a:rPr>
              <a:t>Plastic Recycling</a:t>
            </a:r>
            <a:endParaRPr lang="en-AU" dirty="0">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nvPr>
        </p:nvGraphicFramePr>
        <p:xfrm>
          <a:off x="3537500" y="4715729"/>
          <a:ext cx="1412875" cy="1352550"/>
        </p:xfrm>
        <a:graphic>
          <a:graphicData uri="http://schemas.openxmlformats.org/presentationml/2006/ole">
            <mc:AlternateContent xmlns:mc="http://schemas.openxmlformats.org/markup-compatibility/2006">
              <mc:Choice xmlns:v="urn:schemas-microsoft-com:vml" Requires="v">
                <p:oleObj spid="_x0000_s11431" name="CorelDRAW" r:id="rId4" imgW="1901952" imgH="1819656" progId="CorelDraw.Graphic.17">
                  <p:embed/>
                </p:oleObj>
              </mc:Choice>
              <mc:Fallback>
                <p:oleObj name="CorelDRAW" r:id="rId4" imgW="1901952" imgH="1819656" progId="CorelDraw.Graphic.17">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500" y="4715729"/>
                        <a:ext cx="14128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7845731" y="4482462"/>
          <a:ext cx="1284288" cy="1538288"/>
        </p:xfrm>
        <a:graphic>
          <a:graphicData uri="http://schemas.openxmlformats.org/presentationml/2006/ole">
            <mc:AlternateContent xmlns:mc="http://schemas.openxmlformats.org/markup-compatibility/2006">
              <mc:Choice xmlns:v="urn:schemas-microsoft-com:vml" Requires="v">
                <p:oleObj spid="_x0000_s11432" name="CorelDRAW" r:id="rId6" imgW="1667256" imgH="1996440" progId="CorelDraw.Graphic.17">
                  <p:embed/>
                </p:oleObj>
              </mc:Choice>
              <mc:Fallback>
                <p:oleObj name="CorelDRAW" r:id="rId6" imgW="1667256" imgH="1996440" progId="CorelDraw.Graphic.17">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5731" y="4482462"/>
                        <a:ext cx="1284288" cy="1538288"/>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nvPr>
        </p:nvGraphicFramePr>
        <p:xfrm>
          <a:off x="7670038" y="1015815"/>
          <a:ext cx="1566863" cy="1371600"/>
        </p:xfrm>
        <a:graphic>
          <a:graphicData uri="http://schemas.openxmlformats.org/presentationml/2006/ole">
            <mc:AlternateContent xmlns:mc="http://schemas.openxmlformats.org/markup-compatibility/2006">
              <mc:Choice xmlns:v="urn:schemas-microsoft-com:vml" Requires="v">
                <p:oleObj spid="_x0000_s11433" name="CorelDRAW" r:id="rId8" imgW="1965960" imgH="1719072" progId="CorelDraw.Graphic.17">
                  <p:embed/>
                </p:oleObj>
              </mc:Choice>
              <mc:Fallback>
                <p:oleObj name="CorelDRAW" r:id="rId8" imgW="1965960" imgH="1719072" progId="CorelDraw.Graphic.17">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038" y="1015815"/>
                        <a:ext cx="1566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nvPr>
        </p:nvGraphicFramePr>
        <p:xfrm>
          <a:off x="7845731" y="2663699"/>
          <a:ext cx="2213750" cy="1586230"/>
        </p:xfrm>
        <a:graphic>
          <a:graphicData uri="http://schemas.openxmlformats.org/presentationml/2006/ole">
            <mc:AlternateContent xmlns:mc="http://schemas.openxmlformats.org/markup-compatibility/2006">
              <mc:Choice xmlns:v="urn:schemas-microsoft-com:vml" Requires="v">
                <p:oleObj spid="_x0000_s11434" name="CorelDRAW" r:id="rId10" imgW="3024000" imgH="2166840" progId="CorelDraw.Graphic.17">
                  <p:embed/>
                </p:oleObj>
              </mc:Choice>
              <mc:Fallback>
                <p:oleObj name="CorelDRAW" r:id="rId10" imgW="3024000" imgH="2166840" progId="CorelDraw.Graphic.17">
                  <p:embed/>
                  <p:pic>
                    <p:nvPicPr>
                      <p:cNvPr id="13"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5731" y="2663699"/>
                        <a:ext cx="2213750" cy="1586230"/>
                      </a:xfrm>
                      <a:prstGeom prst="rect">
                        <a:avLst/>
                      </a:prstGeom>
                      <a:noFill/>
                      <a:ln>
                        <a:noFill/>
                      </a:ln>
                      <a:effectLst/>
                    </p:spPr>
                  </p:pic>
                </p:oleObj>
              </mc:Fallback>
            </mc:AlternateContent>
          </a:graphicData>
        </a:graphic>
      </p:graphicFrame>
      <p:graphicFrame>
        <p:nvGraphicFramePr>
          <p:cNvPr id="14" name="Object 13"/>
          <p:cNvGraphicFramePr>
            <a:graphicFrameLocks noChangeAspect="1"/>
          </p:cNvGraphicFramePr>
          <p:nvPr>
            <p:extLst/>
          </p:nvPr>
        </p:nvGraphicFramePr>
        <p:xfrm>
          <a:off x="5537079" y="432077"/>
          <a:ext cx="1241756" cy="1711342"/>
        </p:xfrm>
        <a:graphic>
          <a:graphicData uri="http://schemas.openxmlformats.org/presentationml/2006/ole">
            <mc:AlternateContent xmlns:mc="http://schemas.openxmlformats.org/markup-compatibility/2006">
              <mc:Choice xmlns:v="urn:schemas-microsoft-com:vml" Requires="v">
                <p:oleObj spid="_x0000_s11435" name="CorelDRAW" r:id="rId12" imgW="2194920" imgH="3025800" progId="CorelDraw.Graphic.17">
                  <p:embed/>
                </p:oleObj>
              </mc:Choice>
              <mc:Fallback>
                <p:oleObj name="CorelDRAW" r:id="rId12" imgW="2194920" imgH="3025800" progId="CorelDraw.Graphic.17">
                  <p:embed/>
                  <p:pic>
                    <p:nvPicPr>
                      <p:cNvPr id="14" name="Object 13"/>
                      <p:cNvPicPr>
                        <a:picLocks noChangeAspect="1" noChangeArrowheads="1"/>
                      </p:cNvPicPr>
                      <p:nvPr/>
                    </p:nvPicPr>
                    <p:blipFill>
                      <a:blip r:embed="rId13"/>
                      <a:srcRect/>
                      <a:stretch>
                        <a:fillRect/>
                      </a:stretch>
                    </p:blipFill>
                    <p:spPr bwMode="auto">
                      <a:xfrm>
                        <a:off x="5537079" y="432077"/>
                        <a:ext cx="1241756" cy="1711342"/>
                      </a:xfrm>
                      <a:prstGeom prst="rect">
                        <a:avLst/>
                      </a:prstGeom>
                      <a:noFill/>
                      <a:ln>
                        <a:noFill/>
                      </a:ln>
                      <a:effectLst/>
                    </p:spPr>
                  </p:pic>
                </p:oleObj>
              </mc:Fallback>
            </mc:AlternateContent>
          </a:graphicData>
        </a:graphic>
      </p:graphicFrame>
      <p:graphicFrame>
        <p:nvGraphicFramePr>
          <p:cNvPr id="15" name="Object 14"/>
          <p:cNvGraphicFramePr>
            <a:graphicFrameLocks noChangeAspect="1"/>
          </p:cNvGraphicFramePr>
          <p:nvPr>
            <p:extLst/>
          </p:nvPr>
        </p:nvGraphicFramePr>
        <p:xfrm>
          <a:off x="3336811" y="950408"/>
          <a:ext cx="1309065" cy="1247500"/>
        </p:xfrm>
        <a:graphic>
          <a:graphicData uri="http://schemas.openxmlformats.org/presentationml/2006/ole">
            <mc:AlternateContent xmlns:mc="http://schemas.openxmlformats.org/markup-compatibility/2006">
              <mc:Choice xmlns:v="urn:schemas-microsoft-com:vml" Requires="v">
                <p:oleObj spid="_x0000_s11436" name="CorelDRAW" r:id="rId14" imgW="1924200" imgH="1834200" progId="CorelDraw.Graphic.17">
                  <p:embed/>
                </p:oleObj>
              </mc:Choice>
              <mc:Fallback>
                <p:oleObj name="CorelDRAW" r:id="rId14" imgW="1924200" imgH="1834200" progId="CorelDraw.Graphic.17">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811" y="950408"/>
                        <a:ext cx="1309065" cy="1247500"/>
                      </a:xfrm>
                      <a:prstGeom prst="rect">
                        <a:avLst/>
                      </a:prstGeom>
                      <a:noFill/>
                      <a:ln>
                        <a:noFill/>
                      </a:ln>
                      <a:effec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46857781"/>
              </p:ext>
            </p:extLst>
          </p:nvPr>
        </p:nvGraphicFramePr>
        <p:xfrm>
          <a:off x="2873128" y="2580338"/>
          <a:ext cx="664372" cy="2135391"/>
        </p:xfrm>
        <a:graphic>
          <a:graphicData uri="http://schemas.openxmlformats.org/presentationml/2006/ole">
            <mc:AlternateContent xmlns:mc="http://schemas.openxmlformats.org/markup-compatibility/2006">
              <mc:Choice xmlns:v="urn:schemas-microsoft-com:vml" Requires="v">
                <p:oleObj spid="_x0000_s11437" name="CorelDRAW" r:id="rId16" imgW="1611000" imgH="3910680" progId="CorelDraw.Graphic.17">
                  <p:embed/>
                </p:oleObj>
              </mc:Choice>
              <mc:Fallback>
                <p:oleObj name="CorelDRAW" r:id="rId16" imgW="1611000" imgH="3910680" progId="CorelDraw.Graphic.17">
                  <p:embed/>
                  <p:pic>
                    <p:nvPicPr>
                      <p:cNvPr id="16"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3128" y="2580338"/>
                        <a:ext cx="664372" cy="2135391"/>
                      </a:xfrm>
                      <a:prstGeom prst="rect">
                        <a:avLst/>
                      </a:prstGeom>
                      <a:noFill/>
                      <a:ln>
                        <a:noFill/>
                      </a:ln>
                      <a:effectLst/>
                    </p:spPr>
                  </p:pic>
                </p:oleObj>
              </mc:Fallback>
            </mc:AlternateContent>
          </a:graphicData>
        </a:graphic>
      </p:graphicFrame>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3813" y="3949202"/>
            <a:ext cx="1814065" cy="2164148"/>
          </a:xfrm>
          <a:prstGeom prst="rect">
            <a:avLst/>
          </a:prstGeom>
        </p:spPr>
      </p:pic>
    </p:spTree>
    <p:extLst>
      <p:ext uri="{BB962C8B-B14F-4D97-AF65-F5344CB8AC3E}">
        <p14:creationId xmlns:p14="http://schemas.microsoft.com/office/powerpoint/2010/main" val="3962451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03286" y="637784"/>
            <a:ext cx="10949474" cy="561975"/>
          </a:xfrm>
        </p:spPr>
        <p:txBody>
          <a:bodyPr>
            <a:normAutofit fontScale="90000"/>
          </a:bodyPr>
          <a:lstStyle/>
          <a:p>
            <a:r>
              <a:rPr lang="en-US" dirty="0">
                <a:latin typeface="Arial" panose="020B0604020202020204" pitchFamily="34" charset="0"/>
                <a:cs typeface="Arial" panose="020B0604020202020204" pitchFamily="34" charset="0"/>
              </a:rPr>
              <a:t>Pledge of Commitment </a:t>
            </a:r>
            <a:endParaRPr lang="en-AU" dirty="0">
              <a:latin typeface="Arial" panose="020B0604020202020204" pitchFamily="34" charset="0"/>
              <a:cs typeface="Arial" panose="020B0604020202020204" pitchFamily="34" charset="0"/>
            </a:endParaRPr>
          </a:p>
        </p:txBody>
      </p:sp>
      <p:sp>
        <p:nvSpPr>
          <p:cNvPr id="2" name="TextBox 1"/>
          <p:cNvSpPr txBox="1"/>
          <p:nvPr/>
        </p:nvSpPr>
        <p:spPr>
          <a:xfrm>
            <a:off x="777543" y="1346756"/>
            <a:ext cx="10172700" cy="3785652"/>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Make a </a:t>
            </a:r>
            <a:r>
              <a:rPr lang="en-AU" sz="2000" b="1" dirty="0">
                <a:latin typeface="Arial" panose="020B0604020202020204" pitchFamily="34" charset="0"/>
                <a:cs typeface="Arial" panose="020B0604020202020204" pitchFamily="34" charset="0"/>
              </a:rPr>
              <a:t>Pledge of Commitment </a:t>
            </a:r>
            <a:r>
              <a:rPr lang="en-AU" sz="2000" dirty="0">
                <a:latin typeface="Arial" panose="020B0604020202020204" pitchFamily="34" charset="0"/>
                <a:cs typeface="Arial" panose="020B0604020202020204" pitchFamily="34" charset="0"/>
              </a:rPr>
              <a:t>that your class will honour for the year.  You could…</a:t>
            </a:r>
          </a:p>
          <a:p>
            <a:pPr marL="342900" indent="-342900">
              <a:buFont typeface="Arial" panose="020B0604020202020204" pitchFamily="34" charset="0"/>
              <a:buChar char="•"/>
            </a:pPr>
            <a:endParaRPr lang="en-AU"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smtClean="0">
                <a:latin typeface="Arial" panose="020B0604020202020204" pitchFamily="34" charset="0"/>
                <a:cs typeface="Arial" panose="020B0604020202020204" pitchFamily="34" charset="0"/>
              </a:rPr>
              <a:t>Remove </a:t>
            </a:r>
            <a:r>
              <a:rPr lang="en-AU" sz="2000" dirty="0">
                <a:latin typeface="Arial" panose="020B0604020202020204" pitchFamily="34" charset="0"/>
                <a:cs typeface="Arial" panose="020B0604020202020204" pitchFamily="34" charset="0"/>
              </a:rPr>
              <a:t>all packets and gladwrap from our lunch boxes and pack our lunch in reusable containers instead.</a:t>
            </a:r>
          </a:p>
          <a:p>
            <a:pPr marL="342900" indent="-342900">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Tell students in other classrooms how they can reduce lunch box rubbish.</a:t>
            </a:r>
          </a:p>
          <a:p>
            <a:pPr marL="342900" indent="-342900">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Bring reusable drink bottles full of water to school every day.</a:t>
            </a:r>
          </a:p>
          <a:p>
            <a:pPr marL="342900" indent="-342900">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Pick up litter around the school.</a:t>
            </a:r>
          </a:p>
          <a:p>
            <a:pPr marL="342900" indent="-342900">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Always use both sides of our paper.</a:t>
            </a:r>
          </a:p>
        </p:txBody>
      </p:sp>
    </p:spTree>
    <p:extLst>
      <p:ext uri="{BB962C8B-B14F-4D97-AF65-F5344CB8AC3E}">
        <p14:creationId xmlns:p14="http://schemas.microsoft.com/office/powerpoint/2010/main" val="10478150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60940" y="470350"/>
            <a:ext cx="8229600"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Where does it come from?</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479346673"/>
              </p:ext>
            </p:extLst>
          </p:nvPr>
        </p:nvGraphicFramePr>
        <p:xfrm>
          <a:off x="5081286" y="4546887"/>
          <a:ext cx="985800" cy="1750061"/>
        </p:xfrm>
        <a:graphic>
          <a:graphicData uri="http://schemas.openxmlformats.org/presentationml/2006/ole">
            <mc:AlternateContent xmlns:mc="http://schemas.openxmlformats.org/markup-compatibility/2006">
              <mc:Choice xmlns:v="urn:schemas-microsoft-com:vml" Requires="v">
                <p:oleObj spid="_x0000_s1089" name="CorelDRAW" r:id="rId4" imgW="1617840" imgH="2871720" progId="CorelDraw.Graphic.17">
                  <p:embed/>
                </p:oleObj>
              </mc:Choice>
              <mc:Fallback>
                <p:oleObj name="CorelDRAW" r:id="rId4" imgW="1617840" imgH="2871720" progId="CorelDraw.Graphic.17">
                  <p:embed/>
                  <p:pic>
                    <p:nvPicPr>
                      <p:cNvPr id="2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286" y="4546887"/>
                        <a:ext cx="985800" cy="1750061"/>
                      </a:xfrm>
                      <a:prstGeom prst="rect">
                        <a:avLst/>
                      </a:prstGeom>
                      <a:noFill/>
                      <a:ln>
                        <a:noFill/>
                      </a:ln>
                      <a:effec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53292670"/>
              </p:ext>
            </p:extLst>
          </p:nvPr>
        </p:nvGraphicFramePr>
        <p:xfrm>
          <a:off x="1935163" y="5262576"/>
          <a:ext cx="1039615" cy="1034372"/>
        </p:xfrm>
        <a:graphic>
          <a:graphicData uri="http://schemas.openxmlformats.org/presentationml/2006/ole">
            <mc:AlternateContent xmlns:mc="http://schemas.openxmlformats.org/markup-compatibility/2006">
              <mc:Choice xmlns:v="urn:schemas-microsoft-com:vml" Requires="v">
                <p:oleObj spid="_x0000_s1090" name="CorelDRAW" r:id="rId6" imgW="945000" imgH="939240" progId="CorelDraw.Graphic.17">
                  <p:embed/>
                </p:oleObj>
              </mc:Choice>
              <mc:Fallback>
                <p:oleObj name="CorelDRAW" r:id="rId6" imgW="945000" imgH="939240" progId="CorelDraw.Graphic.17">
                  <p:embed/>
                  <p:pic>
                    <p:nvPicPr>
                      <p:cNvPr id="21"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163" y="5262576"/>
                        <a:ext cx="1039615" cy="1034372"/>
                      </a:xfrm>
                      <a:prstGeom prst="rect">
                        <a:avLst/>
                      </a:prstGeom>
                      <a:noFill/>
                      <a:ln>
                        <a:noFill/>
                      </a:ln>
                      <a:effectLst/>
                    </p:spPr>
                  </p:pic>
                </p:oleObj>
              </mc:Fallback>
            </mc:AlternateContent>
          </a:graphicData>
        </a:graphic>
      </p:graphicFrame>
      <p:sp>
        <p:nvSpPr>
          <p:cNvPr id="4" name="TextBox 3"/>
          <p:cNvSpPr txBox="1"/>
          <p:nvPr/>
        </p:nvSpPr>
        <p:spPr>
          <a:xfrm>
            <a:off x="865632" y="1377616"/>
            <a:ext cx="10302240" cy="2677656"/>
          </a:xfrm>
          <a:prstGeom prst="rect">
            <a:avLst/>
          </a:prstGeom>
          <a:noFill/>
        </p:spPr>
        <p:txBody>
          <a:bodyPr wrap="square" rtlCol="0">
            <a:spAutoFit/>
          </a:bodyPr>
          <a:lstStyle/>
          <a:p>
            <a:r>
              <a:rPr lang="en-AU" sz="2400" dirty="0" smtClean="0">
                <a:latin typeface="Arial" panose="020B0604020202020204" pitchFamily="34" charset="0"/>
                <a:cs typeface="Arial" panose="020B0604020202020204" pitchFamily="34" charset="0"/>
              </a:rPr>
              <a:t>Have you every stopped to think where the things we use every day come from? We might buy these products from a shop or supermarket, but what are they actually made from? </a:t>
            </a:r>
            <a:endParaRPr lang="en-AU" sz="2400" dirty="0">
              <a:latin typeface="Arial" panose="020B0604020202020204" pitchFamily="34" charset="0"/>
              <a:cs typeface="Arial" panose="020B0604020202020204" pitchFamily="34" charset="0"/>
            </a:endParaRPr>
          </a:p>
          <a:p>
            <a:endParaRPr lang="en-AU" sz="2400" dirty="0" smtClean="0">
              <a:latin typeface="Arial" panose="020B0604020202020204" pitchFamily="34" charset="0"/>
              <a:cs typeface="Arial" panose="020B0604020202020204" pitchFamily="34" charset="0"/>
            </a:endParaRPr>
          </a:p>
          <a:p>
            <a:r>
              <a:rPr lang="en-AU" sz="2400" dirty="0" smtClean="0">
                <a:latin typeface="Arial" panose="020B0604020202020204" pitchFamily="34" charset="0"/>
                <a:cs typeface="Arial" panose="020B0604020202020204" pitchFamily="34" charset="0"/>
              </a:rPr>
              <a:t>Did you know that everything we use, eat, buy or wear comes from the natural environment.  </a:t>
            </a:r>
          </a:p>
          <a:p>
            <a:r>
              <a:rPr lang="en-AU" sz="2400" dirty="0" smtClean="0">
                <a:latin typeface="Arial" panose="020B0604020202020204" pitchFamily="34" charset="0"/>
                <a:cs typeface="Arial" panose="020B0604020202020204" pitchFamily="34" charset="0"/>
              </a:rPr>
              <a:t>We call these </a:t>
            </a:r>
            <a:r>
              <a:rPr lang="en-AU" sz="2400" b="1" dirty="0" smtClean="0">
                <a:latin typeface="Arial" panose="020B0604020202020204" pitchFamily="34" charset="0"/>
                <a:cs typeface="Arial" panose="020B0604020202020204" pitchFamily="34" charset="0"/>
              </a:rPr>
              <a:t>natural resources</a:t>
            </a:r>
            <a:r>
              <a:rPr lang="en-AU" sz="2400" dirty="0">
                <a:latin typeface="Arial" panose="020B0604020202020204" pitchFamily="34" charset="0"/>
                <a:cs typeface="Arial" panose="020B0604020202020204" pitchFamily="34" charset="0"/>
              </a:rPr>
              <a:t> </a:t>
            </a:r>
            <a:r>
              <a:rPr lang="en-AU" sz="2400" dirty="0" smtClean="0">
                <a:latin typeface="Arial" panose="020B0604020202020204" pitchFamily="34" charset="0"/>
                <a:cs typeface="Arial" panose="020B0604020202020204" pitchFamily="34" charset="0"/>
              </a:rPr>
              <a:t>or </a:t>
            </a:r>
            <a:r>
              <a:rPr lang="en-AU" sz="2400" b="1" dirty="0" smtClean="0">
                <a:latin typeface="Arial" panose="020B0604020202020204" pitchFamily="34" charset="0"/>
                <a:cs typeface="Arial" panose="020B0604020202020204" pitchFamily="34" charset="0"/>
              </a:rPr>
              <a:t>raw materials.</a:t>
            </a:r>
            <a:endParaRPr lang="en-AU" sz="2400" b="1" dirty="0">
              <a:latin typeface="Arial" panose="020B0604020202020204" pitchFamily="34" charset="0"/>
              <a:cs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45136365"/>
              </p:ext>
            </p:extLst>
          </p:nvPr>
        </p:nvGraphicFramePr>
        <p:xfrm>
          <a:off x="8173594" y="4636421"/>
          <a:ext cx="550727" cy="1660527"/>
        </p:xfrm>
        <a:graphic>
          <a:graphicData uri="http://schemas.openxmlformats.org/presentationml/2006/ole">
            <mc:AlternateContent xmlns:mc="http://schemas.openxmlformats.org/markup-compatibility/2006">
              <mc:Choice xmlns:v="urn:schemas-microsoft-com:vml" Requires="v">
                <p:oleObj spid="_x0000_s1091" name="CorelDRAW" r:id="rId8" imgW="1611000" imgH="3910680" progId="CorelDraw.Graphic.17">
                  <p:embed/>
                </p:oleObj>
              </mc:Choice>
              <mc:Fallback>
                <p:oleObj name="CorelDRAW" r:id="rId8" imgW="1611000" imgH="3910680" progId="CorelDraw.Graphic.17">
                  <p:embed/>
                  <p:pic>
                    <p:nvPicPr>
                      <p:cNvPr id="14"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3594" y="4636421"/>
                        <a:ext cx="550727" cy="16605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07837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9630" r="9876"/>
          <a:stretch/>
        </p:blipFill>
        <p:spPr>
          <a:xfrm>
            <a:off x="3370921" y="2090454"/>
            <a:ext cx="1442968" cy="10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688" y="914860"/>
            <a:ext cx="1417567" cy="10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22553" y="5455843"/>
            <a:ext cx="1404088" cy="10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Right Arrow 25"/>
          <p:cNvSpPr/>
          <p:nvPr/>
        </p:nvSpPr>
        <p:spPr>
          <a:xfrm>
            <a:off x="5392959" y="1241429"/>
            <a:ext cx="972589" cy="370188"/>
          </a:xfrm>
          <a:prstGeom prst="right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7" name="Right Arrow 26"/>
          <p:cNvSpPr/>
          <p:nvPr/>
        </p:nvSpPr>
        <p:spPr>
          <a:xfrm>
            <a:off x="5415621" y="2269839"/>
            <a:ext cx="972588" cy="370188"/>
          </a:xfrm>
          <a:prstGeom prst="rightArrow">
            <a:avLst/>
          </a:prstGeom>
          <a:solidFill>
            <a:srgbClr val="CC00FF"/>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solidFill>
                <a:srgbClr val="CC00FF"/>
              </a:solidFill>
            </a:endParaRPr>
          </a:p>
        </p:txBody>
      </p:sp>
      <p:sp>
        <p:nvSpPr>
          <p:cNvPr id="28" name="Right Arrow 27"/>
          <p:cNvSpPr/>
          <p:nvPr/>
        </p:nvSpPr>
        <p:spPr>
          <a:xfrm>
            <a:off x="5395374" y="3482556"/>
            <a:ext cx="972588" cy="370188"/>
          </a:xfrm>
          <a:prstGeom prst="rightArrow">
            <a:avLst/>
          </a:prstGeom>
          <a:solidFill>
            <a:schemeClr val="tx1">
              <a:lumMod val="50000"/>
              <a:lumOff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9" name="Right Arrow 28"/>
          <p:cNvSpPr/>
          <p:nvPr/>
        </p:nvSpPr>
        <p:spPr>
          <a:xfrm>
            <a:off x="5415621" y="4727130"/>
            <a:ext cx="972588" cy="370188"/>
          </a:xfrm>
          <a:prstGeom prst="rightArrow">
            <a:avLst/>
          </a:prstGeom>
          <a:solidFill>
            <a:schemeClr val="accent2">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0" name="Right Arrow 29"/>
          <p:cNvSpPr/>
          <p:nvPr/>
        </p:nvSpPr>
        <p:spPr>
          <a:xfrm>
            <a:off x="5467522" y="5786464"/>
            <a:ext cx="972588" cy="370188"/>
          </a:xfrm>
          <a:prstGeom prst="rightArrow">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1" name="TextBox 30"/>
          <p:cNvSpPr txBox="1"/>
          <p:nvPr/>
        </p:nvSpPr>
        <p:spPr>
          <a:xfrm>
            <a:off x="1046894" y="1165437"/>
            <a:ext cx="1446413" cy="477054"/>
          </a:xfrm>
          <a:prstGeom prst="rect">
            <a:avLst/>
          </a:prstGeom>
          <a:noFill/>
        </p:spPr>
        <p:txBody>
          <a:bodyPr wrap="square" rtlCol="0">
            <a:spAutoFit/>
          </a:bodyPr>
          <a:lstStyle/>
          <a:p>
            <a:r>
              <a:rPr lang="en-AU" sz="2500" b="1" dirty="0" smtClean="0">
                <a:solidFill>
                  <a:srgbClr val="0070C0"/>
                </a:solidFill>
              </a:rPr>
              <a:t>Trees</a:t>
            </a:r>
            <a:endParaRPr lang="en-AU" sz="2500" b="1" dirty="0">
              <a:solidFill>
                <a:srgbClr val="0070C0"/>
              </a:solidFill>
            </a:endParaRPr>
          </a:p>
        </p:txBody>
      </p:sp>
      <p:sp>
        <p:nvSpPr>
          <p:cNvPr id="32" name="TextBox 31"/>
          <p:cNvSpPr txBox="1"/>
          <p:nvPr/>
        </p:nvSpPr>
        <p:spPr>
          <a:xfrm>
            <a:off x="1117467" y="2338963"/>
            <a:ext cx="1064029" cy="477054"/>
          </a:xfrm>
          <a:prstGeom prst="rect">
            <a:avLst/>
          </a:prstGeom>
          <a:noFill/>
        </p:spPr>
        <p:txBody>
          <a:bodyPr wrap="square" rtlCol="0">
            <a:spAutoFit/>
          </a:bodyPr>
          <a:lstStyle/>
          <a:p>
            <a:r>
              <a:rPr lang="en-AU" sz="2500" b="1" dirty="0" smtClean="0">
                <a:solidFill>
                  <a:srgbClr val="CC00FF"/>
                </a:solidFill>
              </a:rPr>
              <a:t>Oil</a:t>
            </a:r>
            <a:endParaRPr lang="en-AU" sz="2500" b="1" dirty="0">
              <a:solidFill>
                <a:srgbClr val="CC00FF"/>
              </a:solidFill>
            </a:endParaRPr>
          </a:p>
        </p:txBody>
      </p:sp>
      <p:sp>
        <p:nvSpPr>
          <p:cNvPr id="33" name="TextBox 32"/>
          <p:cNvSpPr txBox="1"/>
          <p:nvPr/>
        </p:nvSpPr>
        <p:spPr>
          <a:xfrm>
            <a:off x="1006203" y="3430265"/>
            <a:ext cx="1970117" cy="477054"/>
          </a:xfrm>
          <a:prstGeom prst="rect">
            <a:avLst/>
          </a:prstGeom>
          <a:noFill/>
        </p:spPr>
        <p:txBody>
          <a:bodyPr wrap="square" rtlCol="0">
            <a:spAutoFit/>
          </a:bodyPr>
          <a:lstStyle/>
          <a:p>
            <a:r>
              <a:rPr lang="en-AU" sz="2500" b="1" dirty="0" smtClean="0">
                <a:solidFill>
                  <a:schemeClr val="tx1">
                    <a:lumMod val="50000"/>
                    <a:lumOff val="50000"/>
                  </a:schemeClr>
                </a:solidFill>
              </a:rPr>
              <a:t>Iron Ore</a:t>
            </a:r>
            <a:endParaRPr lang="en-AU" sz="2500" b="1" dirty="0">
              <a:solidFill>
                <a:schemeClr val="tx1">
                  <a:lumMod val="50000"/>
                  <a:lumOff val="50000"/>
                </a:schemeClr>
              </a:solidFill>
            </a:endParaRPr>
          </a:p>
        </p:txBody>
      </p:sp>
      <p:sp>
        <p:nvSpPr>
          <p:cNvPr id="34" name="TextBox 33"/>
          <p:cNvSpPr txBox="1"/>
          <p:nvPr/>
        </p:nvSpPr>
        <p:spPr>
          <a:xfrm>
            <a:off x="1035228" y="4389432"/>
            <a:ext cx="1970117" cy="707886"/>
          </a:xfrm>
          <a:prstGeom prst="rect">
            <a:avLst/>
          </a:prstGeom>
          <a:noFill/>
        </p:spPr>
        <p:txBody>
          <a:bodyPr wrap="square" rtlCol="0">
            <a:spAutoFit/>
          </a:bodyPr>
          <a:lstStyle/>
          <a:p>
            <a:r>
              <a:rPr lang="en-AU" sz="2500" b="1" dirty="0" smtClean="0">
                <a:solidFill>
                  <a:schemeClr val="accent2">
                    <a:lumMod val="75000"/>
                  </a:schemeClr>
                </a:solidFill>
              </a:rPr>
              <a:t>Bauxite</a:t>
            </a:r>
            <a:r>
              <a:rPr lang="en-AU" sz="4000" b="1" dirty="0" smtClean="0">
                <a:solidFill>
                  <a:schemeClr val="accent2">
                    <a:lumMod val="75000"/>
                  </a:schemeClr>
                </a:solidFill>
              </a:rPr>
              <a:t> </a:t>
            </a:r>
            <a:endParaRPr lang="en-AU" sz="4000" b="1" dirty="0">
              <a:solidFill>
                <a:schemeClr val="accent2">
                  <a:lumMod val="75000"/>
                </a:schemeClr>
              </a:solidFill>
            </a:endParaRPr>
          </a:p>
        </p:txBody>
      </p:sp>
      <p:sp>
        <p:nvSpPr>
          <p:cNvPr id="35" name="TextBox 34"/>
          <p:cNvSpPr txBox="1"/>
          <p:nvPr/>
        </p:nvSpPr>
        <p:spPr>
          <a:xfrm>
            <a:off x="1006203" y="5540671"/>
            <a:ext cx="2552752" cy="861774"/>
          </a:xfrm>
          <a:prstGeom prst="rect">
            <a:avLst/>
          </a:prstGeom>
          <a:noFill/>
        </p:spPr>
        <p:txBody>
          <a:bodyPr wrap="square" rtlCol="0">
            <a:spAutoFit/>
          </a:bodyPr>
          <a:lstStyle/>
          <a:p>
            <a:r>
              <a:rPr lang="en-AU" sz="2500" b="1" dirty="0" smtClean="0">
                <a:solidFill>
                  <a:schemeClr val="accent6">
                    <a:lumMod val="75000"/>
                  </a:schemeClr>
                </a:solidFill>
              </a:rPr>
              <a:t>Sand, Limestone and Soda Ash </a:t>
            </a:r>
            <a:endParaRPr lang="en-AU" sz="2500" b="1" dirty="0">
              <a:solidFill>
                <a:schemeClr val="accent6">
                  <a:lumMod val="75000"/>
                </a:schemeClr>
              </a:solidFill>
            </a:endParaRPr>
          </a:p>
        </p:txBody>
      </p:sp>
      <p:sp>
        <p:nvSpPr>
          <p:cNvPr id="41" name="TextBox 40"/>
          <p:cNvSpPr txBox="1"/>
          <p:nvPr/>
        </p:nvSpPr>
        <p:spPr>
          <a:xfrm>
            <a:off x="9163228" y="1002902"/>
            <a:ext cx="3264133" cy="477054"/>
          </a:xfrm>
          <a:prstGeom prst="rect">
            <a:avLst/>
          </a:prstGeom>
          <a:noFill/>
        </p:spPr>
        <p:txBody>
          <a:bodyPr wrap="square" rtlCol="0">
            <a:spAutoFit/>
          </a:bodyPr>
          <a:lstStyle/>
          <a:p>
            <a:r>
              <a:rPr lang="en-AU" sz="2500" b="1" dirty="0" smtClean="0">
                <a:solidFill>
                  <a:srgbClr val="0070C0"/>
                </a:solidFill>
              </a:rPr>
              <a:t>Paper and Cardboard </a:t>
            </a:r>
            <a:endParaRPr lang="en-AU" sz="2500" b="1" dirty="0">
              <a:solidFill>
                <a:srgbClr val="0070C0"/>
              </a:solidFill>
            </a:endParaRPr>
          </a:p>
        </p:txBody>
      </p:sp>
      <p:sp>
        <p:nvSpPr>
          <p:cNvPr id="42" name="TextBox 41"/>
          <p:cNvSpPr txBox="1"/>
          <p:nvPr/>
        </p:nvSpPr>
        <p:spPr>
          <a:xfrm>
            <a:off x="9214804" y="2282615"/>
            <a:ext cx="2935917" cy="477054"/>
          </a:xfrm>
          <a:prstGeom prst="rect">
            <a:avLst/>
          </a:prstGeom>
          <a:noFill/>
        </p:spPr>
        <p:txBody>
          <a:bodyPr wrap="square" rtlCol="0">
            <a:spAutoFit/>
          </a:bodyPr>
          <a:lstStyle/>
          <a:p>
            <a:r>
              <a:rPr lang="en-AU" sz="2500" b="1" dirty="0" smtClean="0">
                <a:solidFill>
                  <a:srgbClr val="CC00FF"/>
                </a:solidFill>
              </a:rPr>
              <a:t>Plastic</a:t>
            </a:r>
            <a:endParaRPr lang="en-AU" sz="2500" b="1" dirty="0">
              <a:solidFill>
                <a:srgbClr val="CC00FF"/>
              </a:solidFill>
            </a:endParaRPr>
          </a:p>
        </p:txBody>
      </p:sp>
      <p:sp>
        <p:nvSpPr>
          <p:cNvPr id="43" name="TextBox 42"/>
          <p:cNvSpPr txBox="1"/>
          <p:nvPr/>
        </p:nvSpPr>
        <p:spPr>
          <a:xfrm>
            <a:off x="9214804" y="3442395"/>
            <a:ext cx="1970117" cy="477054"/>
          </a:xfrm>
          <a:prstGeom prst="rect">
            <a:avLst/>
          </a:prstGeom>
          <a:noFill/>
        </p:spPr>
        <p:txBody>
          <a:bodyPr wrap="square" rtlCol="0">
            <a:spAutoFit/>
          </a:bodyPr>
          <a:lstStyle/>
          <a:p>
            <a:r>
              <a:rPr lang="en-AU" sz="2500" b="1" dirty="0" smtClean="0">
                <a:solidFill>
                  <a:schemeClr val="tx1">
                    <a:lumMod val="50000"/>
                    <a:lumOff val="50000"/>
                  </a:schemeClr>
                </a:solidFill>
              </a:rPr>
              <a:t>Steel</a:t>
            </a:r>
            <a:endParaRPr lang="en-AU" sz="2500" b="1" dirty="0">
              <a:solidFill>
                <a:schemeClr val="tx1">
                  <a:lumMod val="50000"/>
                  <a:lumOff val="50000"/>
                </a:schemeClr>
              </a:solidFill>
            </a:endParaRPr>
          </a:p>
        </p:txBody>
      </p:sp>
      <p:sp>
        <p:nvSpPr>
          <p:cNvPr id="44" name="TextBox 43"/>
          <p:cNvSpPr txBox="1"/>
          <p:nvPr/>
        </p:nvSpPr>
        <p:spPr>
          <a:xfrm>
            <a:off x="9214805" y="4581205"/>
            <a:ext cx="1970117" cy="477054"/>
          </a:xfrm>
          <a:prstGeom prst="rect">
            <a:avLst/>
          </a:prstGeom>
          <a:noFill/>
        </p:spPr>
        <p:txBody>
          <a:bodyPr wrap="square" rtlCol="0">
            <a:spAutoFit/>
          </a:bodyPr>
          <a:lstStyle/>
          <a:p>
            <a:r>
              <a:rPr lang="en-AU" sz="2500" b="1" dirty="0" smtClean="0">
                <a:solidFill>
                  <a:schemeClr val="accent2">
                    <a:lumMod val="75000"/>
                  </a:schemeClr>
                </a:solidFill>
              </a:rPr>
              <a:t>Aluminium</a:t>
            </a:r>
            <a:endParaRPr lang="en-AU" sz="4000" b="1" dirty="0">
              <a:solidFill>
                <a:schemeClr val="accent2">
                  <a:lumMod val="75000"/>
                </a:schemeClr>
              </a:solidFill>
            </a:endParaRPr>
          </a:p>
        </p:txBody>
      </p:sp>
      <p:sp>
        <p:nvSpPr>
          <p:cNvPr id="45" name="TextBox 44"/>
          <p:cNvSpPr txBox="1"/>
          <p:nvPr/>
        </p:nvSpPr>
        <p:spPr>
          <a:xfrm>
            <a:off x="9277407" y="5684708"/>
            <a:ext cx="2743421" cy="477054"/>
          </a:xfrm>
          <a:prstGeom prst="rect">
            <a:avLst/>
          </a:prstGeom>
          <a:noFill/>
        </p:spPr>
        <p:txBody>
          <a:bodyPr wrap="square" rtlCol="0">
            <a:spAutoFit/>
          </a:bodyPr>
          <a:lstStyle/>
          <a:p>
            <a:r>
              <a:rPr lang="en-AU" sz="2500" b="1" dirty="0" smtClean="0">
                <a:solidFill>
                  <a:schemeClr val="accent6">
                    <a:lumMod val="75000"/>
                  </a:schemeClr>
                </a:solidFill>
              </a:rPr>
              <a:t>Glass</a:t>
            </a:r>
            <a:endParaRPr lang="en-AU" sz="2500" b="1" dirty="0">
              <a:solidFill>
                <a:schemeClr val="accent6">
                  <a:lumMod val="75000"/>
                </a:schemeClr>
              </a:solidFil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3359717" y="3233535"/>
            <a:ext cx="1455351" cy="10440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382" y="4327605"/>
            <a:ext cx="1483195" cy="1052356"/>
          </a:xfrm>
          <a:prstGeom prst="rect">
            <a:avLst/>
          </a:prstGeom>
        </p:spPr>
      </p:pic>
      <p:pic>
        <p:nvPicPr>
          <p:cNvPr id="46" name="Picture 22" descr="ANd9GcToHeqiwcZdFGV8GI2e34IZRBehFIJ1UWtIPxtempdSM-1XCQ4Ly3hiN1W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704872">
            <a:off x="7393075" y="4195745"/>
            <a:ext cx="816864" cy="106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6" descr="ANd9GcT5K08RsBw4dHyqd48fOcbaE__veFJPaAXBCDI-DO9XB6UGVMc8"/>
          <p:cNvPicPr>
            <a:picLocks noChangeAspect="1" noChangeArrowheads="1"/>
          </p:cNvPicPr>
          <p:nvPr/>
        </p:nvPicPr>
        <p:blipFill rotWithShape="1">
          <a:blip r:embed="rId10">
            <a:extLst>
              <a:ext uri="{28A0092B-C50C-407E-A947-70E740481C1C}">
                <a14:useLocalDpi xmlns:a14="http://schemas.microsoft.com/office/drawing/2010/main" val="0"/>
              </a:ext>
            </a:extLst>
          </a:blip>
          <a:srcRect l="29088" r="27672"/>
          <a:stretch/>
        </p:blipFill>
        <p:spPr bwMode="auto">
          <a:xfrm rot="1337478">
            <a:off x="7743361" y="5358469"/>
            <a:ext cx="521198" cy="9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7620" r="20197"/>
          <a:stretch/>
        </p:blipFill>
        <p:spPr bwMode="auto">
          <a:xfrm rot="340186">
            <a:off x="7496372" y="2970042"/>
            <a:ext cx="536034" cy="113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descr="Image result for plastic bottl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362" r="31466"/>
          <a:stretch/>
        </p:blipFill>
        <p:spPr bwMode="auto">
          <a:xfrm>
            <a:off x="7463973" y="1985551"/>
            <a:ext cx="418385" cy="975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60610" y="893239"/>
            <a:ext cx="826354" cy="1005597"/>
          </a:xfrm>
          <a:prstGeom prst="rect">
            <a:avLst/>
          </a:prstGeom>
        </p:spPr>
      </p:pic>
      <p:sp>
        <p:nvSpPr>
          <p:cNvPr id="52" name="Title 1"/>
          <p:cNvSpPr txBox="1">
            <a:spLocks/>
          </p:cNvSpPr>
          <p:nvPr/>
        </p:nvSpPr>
        <p:spPr>
          <a:xfrm>
            <a:off x="711840" y="307475"/>
            <a:ext cx="10700797"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Natural resources for everyday items</a:t>
            </a:r>
            <a:endParaRPr lang="en-AU" b="1" dirty="0">
              <a:solidFill>
                <a:srgbClr val="00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361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1804911674"/>
              </p:ext>
            </p:extLst>
          </p:nvPr>
        </p:nvGraphicFramePr>
        <p:xfrm>
          <a:off x="418642" y="1316080"/>
          <a:ext cx="1680746" cy="1843718"/>
        </p:xfrm>
        <a:graphic>
          <a:graphicData uri="http://schemas.openxmlformats.org/presentationml/2006/ole">
            <mc:AlternateContent xmlns:mc="http://schemas.openxmlformats.org/markup-compatibility/2006">
              <mc:Choice xmlns:v="urn:schemas-microsoft-com:vml" Requires="v">
                <p:oleObj spid="_x0000_s3273" name="CorelDRAW" r:id="rId4" imgW="3552840" imgH="3897360" progId="CorelDraw.Graphic.17">
                  <p:embed/>
                </p:oleObj>
              </mc:Choice>
              <mc:Fallback>
                <p:oleObj name="CorelDRAW" r:id="rId4" imgW="3552840" imgH="3897360" progId="CorelDraw.Graphic.17">
                  <p:embed/>
                  <p:pic>
                    <p:nvPicPr>
                      <p:cNvPr id="1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42" y="1316080"/>
                        <a:ext cx="1680746" cy="1843718"/>
                      </a:xfrm>
                      <a:prstGeom prst="rect">
                        <a:avLst/>
                      </a:prstGeom>
                      <a:noFill/>
                      <a:ln>
                        <a:noFill/>
                      </a:ln>
                      <a:effec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07115052"/>
              </p:ext>
            </p:extLst>
          </p:nvPr>
        </p:nvGraphicFramePr>
        <p:xfrm>
          <a:off x="8219949" y="1548207"/>
          <a:ext cx="786092" cy="1395526"/>
        </p:xfrm>
        <a:graphic>
          <a:graphicData uri="http://schemas.openxmlformats.org/presentationml/2006/ole">
            <mc:AlternateContent xmlns:mc="http://schemas.openxmlformats.org/markup-compatibility/2006">
              <mc:Choice xmlns:v="urn:schemas-microsoft-com:vml" Requires="v">
                <p:oleObj spid="_x0000_s3274" name="CorelDRAW" r:id="rId6" imgW="1617840" imgH="2871720" progId="CorelDraw.Graphic.17">
                  <p:embed/>
                </p:oleObj>
              </mc:Choice>
              <mc:Fallback>
                <p:oleObj name="CorelDRAW" r:id="rId6" imgW="1617840" imgH="2871720" progId="CorelDraw.Graphic.17">
                  <p:embed/>
                  <p:pic>
                    <p:nvPicPr>
                      <p:cNvPr id="1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949" y="1548207"/>
                        <a:ext cx="786092" cy="1395526"/>
                      </a:xfrm>
                      <a:prstGeom prst="rect">
                        <a:avLst/>
                      </a:prstGeom>
                      <a:noFill/>
                      <a:ln>
                        <a:noFill/>
                      </a:ln>
                      <a:effectLst/>
                    </p:spPr>
                  </p:pic>
                </p:oleObj>
              </mc:Fallback>
            </mc:AlternateContent>
          </a:graphicData>
        </a:graphic>
      </p:graphicFrame>
      <p:sp>
        <p:nvSpPr>
          <p:cNvPr id="3" name="Title 2"/>
          <p:cNvSpPr>
            <a:spLocks noGrp="1"/>
          </p:cNvSpPr>
          <p:nvPr>
            <p:ph type="title"/>
          </p:nvPr>
        </p:nvSpPr>
        <p:spPr>
          <a:xfrm>
            <a:off x="729143" y="85650"/>
            <a:ext cx="10515600" cy="1325563"/>
          </a:xfrm>
        </p:spPr>
        <p:txBody>
          <a:bodyPr/>
          <a:lstStyle/>
          <a:p>
            <a:r>
              <a:rPr lang="en-US" dirty="0" smtClean="0"/>
              <a:t>Paper</a:t>
            </a:r>
            <a:endParaRPr lang="en-AU" dirty="0"/>
          </a:p>
        </p:txBody>
      </p:sp>
      <p:grpSp>
        <p:nvGrpSpPr>
          <p:cNvPr id="4" name="Group 3"/>
          <p:cNvGrpSpPr/>
          <p:nvPr/>
        </p:nvGrpSpPr>
        <p:grpSpPr>
          <a:xfrm>
            <a:off x="2662221" y="1817697"/>
            <a:ext cx="1726970" cy="788393"/>
            <a:chOff x="2675737" y="2670743"/>
            <a:chExt cx="2266276" cy="869118"/>
          </a:xfrm>
        </p:grpSpPr>
        <p:graphicFrame>
          <p:nvGraphicFramePr>
            <p:cNvPr id="19" name="Object 18"/>
            <p:cNvGraphicFramePr>
              <a:graphicFrameLocks noChangeAspect="1"/>
            </p:cNvGraphicFramePr>
            <p:nvPr>
              <p:extLst>
                <p:ext uri="{D42A27DB-BD31-4B8C-83A1-F6EECF244321}">
                  <p14:modId xmlns:p14="http://schemas.microsoft.com/office/powerpoint/2010/main" val="3826435968"/>
                </p:ext>
              </p:extLst>
            </p:nvPr>
          </p:nvGraphicFramePr>
          <p:xfrm>
            <a:off x="2967163" y="2670743"/>
            <a:ext cx="1974850" cy="869118"/>
          </p:xfrm>
          <a:graphic>
            <a:graphicData uri="http://schemas.openxmlformats.org/presentationml/2006/ole">
              <mc:AlternateContent xmlns:mc="http://schemas.openxmlformats.org/markup-compatibility/2006">
                <mc:Choice xmlns:v="urn:schemas-microsoft-com:vml" Requires="v">
                  <p:oleObj spid="_x0000_s3275" name="CorelDRAW" r:id="rId8" imgW="2715840" imgH="1195200" progId="CorelDraw.Graphic.17">
                    <p:embed/>
                  </p:oleObj>
                </mc:Choice>
                <mc:Fallback>
                  <p:oleObj name="CorelDRAW" r:id="rId8" imgW="2715840" imgH="1195200" progId="CorelDraw.Graphic.17">
                    <p:embed/>
                    <p:pic>
                      <p:nvPicPr>
                        <p:cNvPr id="16"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7163" y="2670743"/>
                          <a:ext cx="1974850" cy="869118"/>
                        </a:xfrm>
                        <a:prstGeom prst="rect">
                          <a:avLst/>
                        </a:prstGeom>
                        <a:noFill/>
                        <a:ln>
                          <a:noFill/>
                        </a:ln>
                        <a:effectLst/>
                      </p:spPr>
                    </p:pic>
                  </p:oleObj>
                </mc:Fallback>
              </mc:AlternateContent>
            </a:graphicData>
          </a:graphic>
        </p:graphicFrame>
        <p:sp>
          <p:nvSpPr>
            <p:cNvPr id="2" name="Can 1"/>
            <p:cNvSpPr/>
            <p:nvPr/>
          </p:nvSpPr>
          <p:spPr>
            <a:xfrm rot="16200000">
              <a:off x="3433893" y="2336484"/>
              <a:ext cx="179405" cy="1537636"/>
            </a:xfrm>
            <a:prstGeom prst="can">
              <a:avLst/>
            </a:prstGeom>
            <a:solidFill>
              <a:srgbClr val="685F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Can 19"/>
            <p:cNvSpPr/>
            <p:nvPr/>
          </p:nvSpPr>
          <p:spPr>
            <a:xfrm rot="16200000">
              <a:off x="3354852" y="2157078"/>
              <a:ext cx="179405" cy="1537636"/>
            </a:xfrm>
            <a:prstGeom prst="can">
              <a:avLst/>
            </a:prstGeom>
            <a:solidFill>
              <a:srgbClr val="685F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Can 20"/>
            <p:cNvSpPr/>
            <p:nvPr/>
          </p:nvSpPr>
          <p:spPr>
            <a:xfrm rot="16200000">
              <a:off x="3433894" y="1993723"/>
              <a:ext cx="179405" cy="1537636"/>
            </a:xfrm>
            <a:prstGeom prst="can">
              <a:avLst/>
            </a:prstGeom>
            <a:solidFill>
              <a:srgbClr val="685F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Right Arrow 22"/>
          <p:cNvSpPr/>
          <p:nvPr/>
        </p:nvSpPr>
        <p:spPr>
          <a:xfrm>
            <a:off x="7048841" y="2164422"/>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985745" y="1663338"/>
            <a:ext cx="883880" cy="1569660"/>
          </a:xfrm>
          <a:prstGeom prst="rect">
            <a:avLst/>
          </a:prstGeom>
          <a:noFill/>
        </p:spPr>
        <p:txBody>
          <a:bodyPr wrap="square" lIns="91440" tIns="45720" rIns="91440" bIns="45720">
            <a:spAutoFit/>
          </a:bodyPr>
          <a:lstStyle/>
          <a:p>
            <a:pPr algn="ctr"/>
            <a:r>
              <a:rPr lang="en-US" sz="9600" b="1" dirty="0" smtClean="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a:t>
            </a:r>
            <a:endParaRPr lang="en-US" sz="9600" b="1" dirty="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endParaRPr>
          </a:p>
        </p:txBody>
      </p:sp>
      <p:grpSp>
        <p:nvGrpSpPr>
          <p:cNvPr id="25" name="Group 24"/>
          <p:cNvGrpSpPr/>
          <p:nvPr/>
        </p:nvGrpSpPr>
        <p:grpSpPr>
          <a:xfrm>
            <a:off x="10409286" y="85650"/>
            <a:ext cx="1670914" cy="1366601"/>
            <a:chOff x="2701574" y="1674495"/>
            <a:chExt cx="6290026" cy="3886894"/>
          </a:xfrm>
        </p:grpSpPr>
        <p:graphicFrame>
          <p:nvGraphicFramePr>
            <p:cNvPr id="26" name="Object 25"/>
            <p:cNvGraphicFramePr>
              <a:graphicFrameLocks noChangeAspect="1"/>
            </p:cNvGraphicFramePr>
            <p:nvPr>
              <p:extLst/>
            </p:nvPr>
          </p:nvGraphicFramePr>
          <p:xfrm>
            <a:off x="2701574" y="1674495"/>
            <a:ext cx="6290026" cy="1478280"/>
          </p:xfrm>
          <a:graphic>
            <a:graphicData uri="http://schemas.openxmlformats.org/presentationml/2006/ole">
              <mc:AlternateContent xmlns:mc="http://schemas.openxmlformats.org/markup-compatibility/2006">
                <mc:Choice xmlns:v="urn:schemas-microsoft-com:vml" Requires="v">
                  <p:oleObj spid="_x0000_s3276" name="CorelDRAW" r:id="rId10" imgW="3664440" imgH="852120" progId="CorelDraw.Graphic.17">
                    <p:embed/>
                  </p:oleObj>
                </mc:Choice>
                <mc:Fallback>
                  <p:oleObj name="CorelDRAW" r:id="rId10" imgW="3664440" imgH="852120" progId="CorelDraw.Graphic.17">
                    <p:embed/>
                    <p:pic>
                      <p:nvPicPr>
                        <p:cNvPr id="12"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1574" y="1674495"/>
                          <a:ext cx="6290026" cy="1478280"/>
                        </a:xfrm>
                        <a:prstGeom prst="rect">
                          <a:avLst/>
                        </a:prstGeom>
                        <a:noFill/>
                        <a:ln>
                          <a:noFill/>
                        </a:ln>
                        <a:effectLst/>
                      </p:spPr>
                    </p:pic>
                  </p:oleObj>
                </mc:Fallback>
              </mc:AlternateContent>
            </a:graphicData>
          </a:graphic>
        </p:graphicFrame>
        <p:graphicFrame>
          <p:nvGraphicFramePr>
            <p:cNvPr id="27" name="Object 26"/>
            <p:cNvGraphicFramePr>
              <a:graphicFrameLocks noChangeAspect="1"/>
            </p:cNvGraphicFramePr>
            <p:nvPr>
              <p:extLst/>
            </p:nvPr>
          </p:nvGraphicFramePr>
          <p:xfrm>
            <a:off x="2714625" y="2706011"/>
            <a:ext cx="6276975" cy="2855378"/>
          </p:xfrm>
          <a:graphic>
            <a:graphicData uri="http://schemas.openxmlformats.org/presentationml/2006/ole">
              <mc:AlternateContent xmlns:mc="http://schemas.openxmlformats.org/markup-compatibility/2006">
                <mc:Choice xmlns:v="urn:schemas-microsoft-com:vml" Requires="v">
                  <p:oleObj spid="_x0000_s3277" name="CorelDRAW" r:id="rId12" imgW="14360040" imgH="6531840" progId="CorelDraw.Graphic.17">
                    <p:embed/>
                  </p:oleObj>
                </mc:Choice>
                <mc:Fallback>
                  <p:oleObj name="CorelDRAW" r:id="rId12" imgW="14360040" imgH="6531840" progId="CorelDraw.Graphic.17">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4625" y="2706011"/>
                          <a:ext cx="6276975" cy="2855378"/>
                        </a:xfrm>
                        <a:prstGeom prst="rect">
                          <a:avLst/>
                        </a:prstGeom>
                        <a:noFill/>
                        <a:ln>
                          <a:noFill/>
                        </a:ln>
                        <a:effectLst/>
                      </p:spPr>
                    </p:pic>
                  </p:oleObj>
                </mc:Fallback>
              </mc:AlternateContent>
            </a:graphicData>
          </a:graphic>
        </p:graphicFrame>
      </p:grpSp>
      <p:graphicFrame>
        <p:nvGraphicFramePr>
          <p:cNvPr id="28" name="Object 27"/>
          <p:cNvGraphicFramePr>
            <a:graphicFrameLocks noChangeAspect="1"/>
          </p:cNvGraphicFramePr>
          <p:nvPr>
            <p:extLst>
              <p:ext uri="{D42A27DB-BD31-4B8C-83A1-F6EECF244321}">
                <p14:modId xmlns:p14="http://schemas.microsoft.com/office/powerpoint/2010/main" val="902863118"/>
              </p:ext>
            </p:extLst>
          </p:nvPr>
        </p:nvGraphicFramePr>
        <p:xfrm>
          <a:off x="5550385" y="4952960"/>
          <a:ext cx="2213750" cy="1586230"/>
        </p:xfrm>
        <a:graphic>
          <a:graphicData uri="http://schemas.openxmlformats.org/presentationml/2006/ole">
            <mc:AlternateContent xmlns:mc="http://schemas.openxmlformats.org/markup-compatibility/2006">
              <mc:Choice xmlns:v="urn:schemas-microsoft-com:vml" Requires="v">
                <p:oleObj spid="_x0000_s3278" name="CorelDRAW" r:id="rId14" imgW="3024000" imgH="2166840" progId="CorelDraw.Graphic.17">
                  <p:embed/>
                </p:oleObj>
              </mc:Choice>
              <mc:Fallback>
                <p:oleObj name="CorelDRAW" r:id="rId14" imgW="3024000" imgH="2166840" progId="CorelDraw.Graphic.17">
                  <p:embed/>
                  <p:pic>
                    <p:nvPicPr>
                      <p:cNvPr id="13"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50385" y="4952960"/>
                        <a:ext cx="2213750" cy="1586230"/>
                      </a:xfrm>
                      <a:prstGeom prst="rect">
                        <a:avLst/>
                      </a:prstGeom>
                      <a:noFill/>
                      <a:ln>
                        <a:noFill/>
                      </a:ln>
                      <a:effec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103002318"/>
              </p:ext>
            </p:extLst>
          </p:nvPr>
        </p:nvGraphicFramePr>
        <p:xfrm>
          <a:off x="8681503" y="4568716"/>
          <a:ext cx="762942" cy="1051458"/>
        </p:xfrm>
        <a:graphic>
          <a:graphicData uri="http://schemas.openxmlformats.org/presentationml/2006/ole">
            <mc:AlternateContent xmlns:mc="http://schemas.openxmlformats.org/markup-compatibility/2006">
              <mc:Choice xmlns:v="urn:schemas-microsoft-com:vml" Requires="v">
                <p:oleObj spid="_x0000_s3279" name="CorelDRAW" r:id="rId16" imgW="2194920" imgH="3025800" progId="CorelDraw.Graphic.17">
                  <p:embed/>
                </p:oleObj>
              </mc:Choice>
              <mc:Fallback>
                <p:oleObj name="CorelDRAW" r:id="rId16" imgW="2194920" imgH="3025800" progId="CorelDraw.Graphic.17">
                  <p:embed/>
                  <p:pic>
                    <p:nvPicPr>
                      <p:cNvPr id="14" name="Object 13"/>
                      <p:cNvPicPr>
                        <a:picLocks noChangeAspect="1" noChangeArrowheads="1"/>
                      </p:cNvPicPr>
                      <p:nvPr/>
                    </p:nvPicPr>
                    <p:blipFill>
                      <a:blip r:embed="rId17"/>
                      <a:srcRect/>
                      <a:stretch>
                        <a:fillRect/>
                      </a:stretch>
                    </p:blipFill>
                    <p:spPr bwMode="auto">
                      <a:xfrm>
                        <a:off x="8681503" y="4568716"/>
                        <a:ext cx="762942" cy="1051458"/>
                      </a:xfrm>
                      <a:prstGeom prst="rect">
                        <a:avLst/>
                      </a:prstGeom>
                      <a:noFill/>
                      <a:ln>
                        <a:noFill/>
                      </a:ln>
                      <a:effectLst/>
                    </p:spPr>
                  </p:pic>
                </p:oleObj>
              </mc:Fallback>
            </mc:AlternateContent>
          </a:graphicData>
        </a:graphic>
      </p:graphicFrame>
      <p:sp>
        <p:nvSpPr>
          <p:cNvPr id="30" name="Cube 29"/>
          <p:cNvSpPr/>
          <p:nvPr/>
        </p:nvSpPr>
        <p:spPr>
          <a:xfrm>
            <a:off x="3869467" y="4619672"/>
            <a:ext cx="646785" cy="565118"/>
          </a:xfrm>
          <a:prstGeom prst="cube">
            <a:avLst/>
          </a:prstGeom>
          <a:blipFill>
            <a:blip r:embed="rId18"/>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1488" y="1313328"/>
            <a:ext cx="1179527" cy="1407155"/>
          </a:xfrm>
          <a:prstGeom prst="rect">
            <a:avLst/>
          </a:prstGeom>
        </p:spPr>
      </p:pic>
      <p:sp>
        <p:nvSpPr>
          <p:cNvPr id="32" name="Right Arrow 31"/>
          <p:cNvSpPr/>
          <p:nvPr/>
        </p:nvSpPr>
        <p:spPr>
          <a:xfrm rot="20663522">
            <a:off x="9195802" y="1434152"/>
            <a:ext cx="925058" cy="3619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ight Arrow 32"/>
          <p:cNvSpPr/>
          <p:nvPr/>
        </p:nvSpPr>
        <p:spPr>
          <a:xfrm>
            <a:off x="4531599" y="2171747"/>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ight Arrow 33"/>
          <p:cNvSpPr/>
          <p:nvPr/>
        </p:nvSpPr>
        <p:spPr>
          <a:xfrm>
            <a:off x="1662974" y="2164422"/>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9350" y="509934"/>
            <a:ext cx="652018" cy="897177"/>
          </a:xfrm>
          <a:prstGeom prst="rect">
            <a:avLst/>
          </a:prstGeom>
        </p:spPr>
      </p:pic>
      <p:sp>
        <p:nvSpPr>
          <p:cNvPr id="37" name="Right Arrow 36"/>
          <p:cNvSpPr/>
          <p:nvPr/>
        </p:nvSpPr>
        <p:spPr>
          <a:xfrm rot="9400333">
            <a:off x="7797996" y="5565086"/>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ube 6"/>
          <p:cNvSpPr/>
          <p:nvPr/>
        </p:nvSpPr>
        <p:spPr>
          <a:xfrm>
            <a:off x="4528649" y="4631720"/>
            <a:ext cx="656809" cy="562931"/>
          </a:xfrm>
          <a:prstGeom prst="cube">
            <a:avLst/>
          </a:prstGeom>
          <a:blipFill>
            <a:blip r:embed="rId18"/>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Cube 30"/>
          <p:cNvSpPr/>
          <p:nvPr/>
        </p:nvSpPr>
        <p:spPr>
          <a:xfrm>
            <a:off x="4259309" y="4199547"/>
            <a:ext cx="656809" cy="562931"/>
          </a:xfrm>
          <a:prstGeom prst="cube">
            <a:avLst/>
          </a:prstGeom>
          <a:blipFill>
            <a:blip r:embed="rId18"/>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ight Arrow 38"/>
          <p:cNvSpPr/>
          <p:nvPr/>
        </p:nvSpPr>
        <p:spPr>
          <a:xfrm rot="13061090">
            <a:off x="4618848" y="5416054"/>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ight Arrow 39"/>
          <p:cNvSpPr/>
          <p:nvPr/>
        </p:nvSpPr>
        <p:spPr>
          <a:xfrm rot="5400000">
            <a:off x="8697681" y="3411018"/>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ight Arrow 40"/>
          <p:cNvSpPr/>
          <p:nvPr/>
        </p:nvSpPr>
        <p:spPr>
          <a:xfrm rot="18228056">
            <a:off x="4636728" y="3294597"/>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35513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be 34"/>
          <p:cNvSpPr/>
          <p:nvPr/>
        </p:nvSpPr>
        <p:spPr>
          <a:xfrm>
            <a:off x="4516252" y="4619672"/>
            <a:ext cx="656809" cy="562931"/>
          </a:xfrm>
          <a:prstGeom prst="cube">
            <a:avLst/>
          </a:prstGeom>
          <a:pattFill prst="pct75">
            <a:fgClr>
              <a:schemeClr val="accent1"/>
            </a:fgClr>
            <a:bgClr>
              <a:schemeClr val="bg1"/>
            </a:bgClr>
          </a:patt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txBox="1">
            <a:spLocks/>
          </p:cNvSpPr>
          <p:nvPr/>
        </p:nvSpPr>
        <p:spPr>
          <a:xfrm>
            <a:off x="818541" y="385194"/>
            <a:ext cx="8229600"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Plastic bottles</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138205711"/>
              </p:ext>
            </p:extLst>
          </p:nvPr>
        </p:nvGraphicFramePr>
        <p:xfrm>
          <a:off x="490046" y="1269758"/>
          <a:ext cx="893532" cy="1255519"/>
        </p:xfrm>
        <a:graphic>
          <a:graphicData uri="http://schemas.openxmlformats.org/presentationml/2006/ole">
            <mc:AlternateContent xmlns:mc="http://schemas.openxmlformats.org/markup-compatibility/2006">
              <mc:Choice xmlns:v="urn:schemas-microsoft-com:vml" Requires="v">
                <p:oleObj spid="_x0000_s12410" name="CorelDRAW" r:id="rId4" imgW="4961160" imgH="6970680" progId="CorelDraw.Graphic.17">
                  <p:embed/>
                </p:oleObj>
              </mc:Choice>
              <mc:Fallback>
                <p:oleObj name="CorelDRAW" r:id="rId4" imgW="4961160" imgH="6970680" progId="CorelDraw.Graphic.17">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46" y="1269758"/>
                        <a:ext cx="893532" cy="1255519"/>
                      </a:xfrm>
                      <a:prstGeom prst="rect">
                        <a:avLst/>
                      </a:prstGeom>
                      <a:noFill/>
                      <a:ln>
                        <a:noFill/>
                      </a:ln>
                      <a:effec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79523035"/>
              </p:ext>
            </p:extLst>
          </p:nvPr>
        </p:nvGraphicFramePr>
        <p:xfrm>
          <a:off x="8439813" y="1663072"/>
          <a:ext cx="308290" cy="929542"/>
        </p:xfrm>
        <a:graphic>
          <a:graphicData uri="http://schemas.openxmlformats.org/presentationml/2006/ole">
            <mc:AlternateContent xmlns:mc="http://schemas.openxmlformats.org/markup-compatibility/2006">
              <mc:Choice xmlns:v="urn:schemas-microsoft-com:vml" Requires="v">
                <p:oleObj spid="_x0000_s12411" name="CorelDRAW" r:id="rId6" imgW="1611000" imgH="3910680" progId="CorelDraw.Graphic.17">
                  <p:embed/>
                </p:oleObj>
              </mc:Choice>
              <mc:Fallback>
                <p:oleObj name="CorelDRAW" r:id="rId6" imgW="1611000" imgH="3910680" progId="CorelDraw.Graphic.17">
                  <p:embed/>
                  <p:pic>
                    <p:nvPicPr>
                      <p:cNvPr id="14"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3" y="1663072"/>
                        <a:ext cx="308290" cy="929542"/>
                      </a:xfrm>
                      <a:prstGeom prst="rect">
                        <a:avLst/>
                      </a:prstGeom>
                      <a:noFill/>
                      <a:ln>
                        <a:noFill/>
                      </a:ln>
                      <a:effec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19117430"/>
              </p:ext>
            </p:extLst>
          </p:nvPr>
        </p:nvGraphicFramePr>
        <p:xfrm>
          <a:off x="2102523" y="1663072"/>
          <a:ext cx="1651565" cy="844902"/>
        </p:xfrm>
        <a:graphic>
          <a:graphicData uri="http://schemas.openxmlformats.org/presentationml/2006/ole">
            <mc:AlternateContent xmlns:mc="http://schemas.openxmlformats.org/markup-compatibility/2006">
              <mc:Choice xmlns:v="urn:schemas-microsoft-com:vml" Requires="v">
                <p:oleObj spid="_x0000_s12412" name="CorelDRAW" r:id="rId8" imgW="7884360" imgH="4033080" progId="CorelDraw.Graphic.17">
                  <p:embed/>
                </p:oleObj>
              </mc:Choice>
              <mc:Fallback>
                <p:oleObj name="CorelDRAW" r:id="rId8" imgW="7884360" imgH="4033080" progId="CorelDraw.Graphic.17">
                  <p:embed/>
                  <p:pic>
                    <p:nvPicPr>
                      <p:cNvPr id="15"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2523" y="1663072"/>
                        <a:ext cx="1651565" cy="844902"/>
                      </a:xfrm>
                      <a:prstGeom prst="rect">
                        <a:avLst/>
                      </a:prstGeom>
                      <a:noFill/>
                      <a:ln>
                        <a:noFill/>
                      </a:ln>
                      <a:effec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10208351"/>
              </p:ext>
            </p:extLst>
          </p:nvPr>
        </p:nvGraphicFramePr>
        <p:xfrm>
          <a:off x="4428392" y="1054003"/>
          <a:ext cx="1180617" cy="1453971"/>
        </p:xfrm>
        <a:graphic>
          <a:graphicData uri="http://schemas.openxmlformats.org/presentationml/2006/ole">
            <mc:AlternateContent xmlns:mc="http://schemas.openxmlformats.org/markup-compatibility/2006">
              <mc:Choice xmlns:v="urn:schemas-microsoft-com:vml" Requires="v">
                <p:oleObj spid="_x0000_s12413" name="CorelDRAW" r:id="rId10" imgW="2235240" imgH="2752560" progId="CorelDraw.Graphic.17">
                  <p:embed/>
                </p:oleObj>
              </mc:Choice>
              <mc:Fallback>
                <p:oleObj name="CorelDRAW" r:id="rId10" imgW="2235240" imgH="2752560" progId="CorelDraw.Graphic.17">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8392" y="1054003"/>
                        <a:ext cx="1180617" cy="1453971"/>
                      </a:xfrm>
                      <a:prstGeom prst="rect">
                        <a:avLst/>
                      </a:prstGeom>
                      <a:noFill/>
                      <a:ln>
                        <a:noFill/>
                      </a:ln>
                      <a:effectLst/>
                    </p:spPr>
                  </p:pic>
                </p:oleObj>
              </mc:Fallback>
            </mc:AlternateContent>
          </a:graphicData>
        </a:graphic>
      </p:graphicFrame>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8212" y="1100819"/>
            <a:ext cx="1179527" cy="1407155"/>
          </a:xfrm>
          <a:prstGeom prst="rect">
            <a:avLst/>
          </a:prstGeom>
        </p:spPr>
      </p:pic>
      <p:sp>
        <p:nvSpPr>
          <p:cNvPr id="21" name="Rectangle 20"/>
          <p:cNvSpPr/>
          <p:nvPr/>
        </p:nvSpPr>
        <p:spPr>
          <a:xfrm>
            <a:off x="8985745" y="1663338"/>
            <a:ext cx="883880" cy="1569660"/>
          </a:xfrm>
          <a:prstGeom prst="rect">
            <a:avLst/>
          </a:prstGeom>
          <a:noFill/>
        </p:spPr>
        <p:txBody>
          <a:bodyPr wrap="square" lIns="91440" tIns="45720" rIns="91440" bIns="45720">
            <a:spAutoFit/>
          </a:bodyPr>
          <a:lstStyle/>
          <a:p>
            <a:pPr algn="ctr"/>
            <a:r>
              <a:rPr lang="en-US" sz="9600" b="1" dirty="0" smtClean="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a:t>
            </a:r>
            <a:endParaRPr lang="en-US" sz="9600" b="1" dirty="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endParaRPr>
          </a:p>
        </p:txBody>
      </p:sp>
      <p:grpSp>
        <p:nvGrpSpPr>
          <p:cNvPr id="22" name="Group 21"/>
          <p:cNvGrpSpPr/>
          <p:nvPr/>
        </p:nvGrpSpPr>
        <p:grpSpPr>
          <a:xfrm>
            <a:off x="10409286" y="85650"/>
            <a:ext cx="1670914" cy="1366601"/>
            <a:chOff x="2701574" y="1674495"/>
            <a:chExt cx="6290026" cy="3886894"/>
          </a:xfrm>
        </p:grpSpPr>
        <p:graphicFrame>
          <p:nvGraphicFramePr>
            <p:cNvPr id="23" name="Object 22"/>
            <p:cNvGraphicFramePr>
              <a:graphicFrameLocks noChangeAspect="1"/>
            </p:cNvGraphicFramePr>
            <p:nvPr>
              <p:extLst/>
            </p:nvPr>
          </p:nvGraphicFramePr>
          <p:xfrm>
            <a:off x="2701574" y="1674495"/>
            <a:ext cx="6290026" cy="1478280"/>
          </p:xfrm>
          <a:graphic>
            <a:graphicData uri="http://schemas.openxmlformats.org/presentationml/2006/ole">
              <mc:AlternateContent xmlns:mc="http://schemas.openxmlformats.org/markup-compatibility/2006">
                <mc:Choice xmlns:v="urn:schemas-microsoft-com:vml" Requires="v">
                  <p:oleObj spid="_x0000_s12414" name="CorelDRAW" r:id="rId13" imgW="3664440" imgH="852120" progId="CorelDraw.Graphic.17">
                    <p:embed/>
                  </p:oleObj>
                </mc:Choice>
                <mc:Fallback>
                  <p:oleObj name="CorelDRAW" r:id="rId13" imgW="3664440" imgH="852120" progId="CorelDraw.Graphic.17">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1574" y="1674495"/>
                          <a:ext cx="6290026" cy="1478280"/>
                        </a:xfrm>
                        <a:prstGeom prst="rect">
                          <a:avLst/>
                        </a:prstGeom>
                        <a:noFill/>
                        <a:ln>
                          <a:noFill/>
                        </a:ln>
                        <a:effectLst/>
                      </p:spPr>
                    </p:pic>
                  </p:oleObj>
                </mc:Fallback>
              </mc:AlternateContent>
            </a:graphicData>
          </a:graphic>
        </p:graphicFrame>
        <p:graphicFrame>
          <p:nvGraphicFramePr>
            <p:cNvPr id="24" name="Object 23"/>
            <p:cNvGraphicFramePr>
              <a:graphicFrameLocks noChangeAspect="1"/>
            </p:cNvGraphicFramePr>
            <p:nvPr>
              <p:extLst/>
            </p:nvPr>
          </p:nvGraphicFramePr>
          <p:xfrm>
            <a:off x="2714625" y="2706011"/>
            <a:ext cx="6276975" cy="2855378"/>
          </p:xfrm>
          <a:graphic>
            <a:graphicData uri="http://schemas.openxmlformats.org/presentationml/2006/ole">
              <mc:AlternateContent xmlns:mc="http://schemas.openxmlformats.org/markup-compatibility/2006">
                <mc:Choice xmlns:v="urn:schemas-microsoft-com:vml" Requires="v">
                  <p:oleObj spid="_x0000_s12415" name="CorelDRAW" r:id="rId15" imgW="14360040" imgH="6531840" progId="CorelDraw.Graphic.17">
                    <p:embed/>
                  </p:oleObj>
                </mc:Choice>
                <mc:Fallback>
                  <p:oleObj name="CorelDRAW" r:id="rId15" imgW="14360040" imgH="6531840" progId="CorelDraw.Graphic.17">
                    <p:embed/>
                    <p:pic>
                      <p:nvPicPr>
                        <p:cNvPr id="27" name="Object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4625" y="2706011"/>
                          <a:ext cx="6276975" cy="2855378"/>
                        </a:xfrm>
                        <a:prstGeom prst="rect">
                          <a:avLst/>
                        </a:prstGeom>
                        <a:noFill/>
                        <a:ln>
                          <a:noFill/>
                        </a:ln>
                        <a:effectLst/>
                      </p:spPr>
                    </p:pic>
                  </p:oleObj>
                </mc:Fallback>
              </mc:AlternateContent>
            </a:graphicData>
          </a:graphic>
        </p:graphicFrame>
      </p:grpSp>
      <p:graphicFrame>
        <p:nvGraphicFramePr>
          <p:cNvPr id="25" name="Object 24"/>
          <p:cNvGraphicFramePr>
            <a:graphicFrameLocks noChangeAspect="1"/>
          </p:cNvGraphicFramePr>
          <p:nvPr>
            <p:extLst>
              <p:ext uri="{D42A27DB-BD31-4B8C-83A1-F6EECF244321}">
                <p14:modId xmlns:p14="http://schemas.microsoft.com/office/powerpoint/2010/main" val="600376772"/>
              </p:ext>
            </p:extLst>
          </p:nvPr>
        </p:nvGraphicFramePr>
        <p:xfrm>
          <a:off x="5550385" y="4952960"/>
          <a:ext cx="2213750" cy="1586230"/>
        </p:xfrm>
        <a:graphic>
          <a:graphicData uri="http://schemas.openxmlformats.org/presentationml/2006/ole">
            <mc:AlternateContent xmlns:mc="http://schemas.openxmlformats.org/markup-compatibility/2006">
              <mc:Choice xmlns:v="urn:schemas-microsoft-com:vml" Requires="v">
                <p:oleObj spid="_x0000_s12416" name="CorelDRAW" r:id="rId17" imgW="3024000" imgH="2166840" progId="CorelDraw.Graphic.17">
                  <p:embed/>
                </p:oleObj>
              </mc:Choice>
              <mc:Fallback>
                <p:oleObj name="CorelDRAW" r:id="rId17" imgW="3024000" imgH="2166840" progId="CorelDraw.Graphic.17">
                  <p:embed/>
                  <p:pic>
                    <p:nvPicPr>
                      <p:cNvPr id="28"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0385" y="4952960"/>
                        <a:ext cx="2213750" cy="1586230"/>
                      </a:xfrm>
                      <a:prstGeom prst="rect">
                        <a:avLst/>
                      </a:prstGeom>
                      <a:noFill/>
                      <a:ln>
                        <a:noFill/>
                      </a:ln>
                      <a:effec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54656752"/>
              </p:ext>
            </p:extLst>
          </p:nvPr>
        </p:nvGraphicFramePr>
        <p:xfrm>
          <a:off x="8681503" y="4568716"/>
          <a:ext cx="762942" cy="1051458"/>
        </p:xfrm>
        <a:graphic>
          <a:graphicData uri="http://schemas.openxmlformats.org/presentationml/2006/ole">
            <mc:AlternateContent xmlns:mc="http://schemas.openxmlformats.org/markup-compatibility/2006">
              <mc:Choice xmlns:v="urn:schemas-microsoft-com:vml" Requires="v">
                <p:oleObj spid="_x0000_s12417" name="CorelDRAW" r:id="rId19" imgW="2194920" imgH="3025800" progId="CorelDraw.Graphic.17">
                  <p:embed/>
                </p:oleObj>
              </mc:Choice>
              <mc:Fallback>
                <p:oleObj name="CorelDRAW" r:id="rId19" imgW="2194920" imgH="3025800" progId="CorelDraw.Graphic.17">
                  <p:embed/>
                  <p:pic>
                    <p:nvPicPr>
                      <p:cNvPr id="29" name="Object 28"/>
                      <p:cNvPicPr>
                        <a:picLocks noChangeAspect="1" noChangeArrowheads="1"/>
                      </p:cNvPicPr>
                      <p:nvPr/>
                    </p:nvPicPr>
                    <p:blipFill>
                      <a:blip r:embed="rId20"/>
                      <a:srcRect/>
                      <a:stretch>
                        <a:fillRect/>
                      </a:stretch>
                    </p:blipFill>
                    <p:spPr bwMode="auto">
                      <a:xfrm>
                        <a:off x="8681503" y="4568716"/>
                        <a:ext cx="762942" cy="1051458"/>
                      </a:xfrm>
                      <a:prstGeom prst="rect">
                        <a:avLst/>
                      </a:prstGeom>
                      <a:noFill/>
                      <a:ln>
                        <a:noFill/>
                      </a:ln>
                      <a:effectLst/>
                    </p:spPr>
                  </p:pic>
                </p:oleObj>
              </mc:Fallback>
            </mc:AlternateContent>
          </a:graphicData>
        </a:graphic>
      </p:graphicFrame>
      <p:sp>
        <p:nvSpPr>
          <p:cNvPr id="27" name="Cube 26"/>
          <p:cNvSpPr/>
          <p:nvPr/>
        </p:nvSpPr>
        <p:spPr>
          <a:xfrm>
            <a:off x="3869467" y="4619672"/>
            <a:ext cx="646785" cy="565118"/>
          </a:xfrm>
          <a:prstGeom prst="cube">
            <a:avLst/>
          </a:prstGeom>
          <a:pattFill prst="pct75">
            <a:fgClr>
              <a:schemeClr val="accent1"/>
            </a:fgClr>
            <a:bgClr>
              <a:schemeClr val="bg1"/>
            </a:bgClr>
          </a:patt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09350" y="509934"/>
            <a:ext cx="652018" cy="897177"/>
          </a:xfrm>
          <a:prstGeom prst="rect">
            <a:avLst/>
          </a:prstGeom>
        </p:spPr>
      </p:pic>
      <p:sp>
        <p:nvSpPr>
          <p:cNvPr id="29" name="Right Arrow 28"/>
          <p:cNvSpPr/>
          <p:nvPr/>
        </p:nvSpPr>
        <p:spPr>
          <a:xfrm rot="9400333">
            <a:off x="7797996" y="5565086"/>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Cube 29"/>
          <p:cNvSpPr/>
          <p:nvPr/>
        </p:nvSpPr>
        <p:spPr>
          <a:xfrm>
            <a:off x="4259309" y="4199547"/>
            <a:ext cx="656809" cy="562931"/>
          </a:xfrm>
          <a:prstGeom prst="cube">
            <a:avLst/>
          </a:prstGeom>
          <a:pattFill prst="pct75">
            <a:fgClr>
              <a:schemeClr val="accent1"/>
            </a:fgClr>
            <a:bgClr>
              <a:schemeClr val="bg1"/>
            </a:bgClr>
          </a:patt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rot="13061090">
            <a:off x="4618848" y="5416054"/>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ight Arrow 31"/>
          <p:cNvSpPr/>
          <p:nvPr/>
        </p:nvSpPr>
        <p:spPr>
          <a:xfrm rot="5400000">
            <a:off x="8697681" y="3411018"/>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ight Arrow 32"/>
          <p:cNvSpPr/>
          <p:nvPr/>
        </p:nvSpPr>
        <p:spPr>
          <a:xfrm rot="19013548">
            <a:off x="4636728" y="3294597"/>
            <a:ext cx="925058" cy="361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ight Arrow 33"/>
          <p:cNvSpPr/>
          <p:nvPr/>
        </p:nvSpPr>
        <p:spPr>
          <a:xfrm rot="20663522">
            <a:off x="9195802" y="1434152"/>
            <a:ext cx="925058" cy="3619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ight Arrow 35"/>
          <p:cNvSpPr/>
          <p:nvPr/>
        </p:nvSpPr>
        <p:spPr>
          <a:xfrm>
            <a:off x="1346226" y="2144106"/>
            <a:ext cx="605664" cy="30406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ight Arrow 36"/>
          <p:cNvSpPr/>
          <p:nvPr/>
        </p:nvSpPr>
        <p:spPr>
          <a:xfrm>
            <a:off x="3814379" y="2144106"/>
            <a:ext cx="605664" cy="30406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ight Arrow 37"/>
          <p:cNvSpPr/>
          <p:nvPr/>
        </p:nvSpPr>
        <p:spPr>
          <a:xfrm>
            <a:off x="5639145" y="2144106"/>
            <a:ext cx="605664" cy="30406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ight Arrow 38"/>
          <p:cNvSpPr/>
          <p:nvPr/>
        </p:nvSpPr>
        <p:spPr>
          <a:xfrm>
            <a:off x="7631142" y="2150016"/>
            <a:ext cx="605664" cy="30406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01498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59204" y="426761"/>
            <a:ext cx="8229600"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Apples</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910358387"/>
              </p:ext>
            </p:extLst>
          </p:nvPr>
        </p:nvGraphicFramePr>
        <p:xfrm>
          <a:off x="1011589" y="1316380"/>
          <a:ext cx="1095593" cy="1248963"/>
        </p:xfrm>
        <a:graphic>
          <a:graphicData uri="http://schemas.openxmlformats.org/presentationml/2006/ole">
            <mc:AlternateContent xmlns:mc="http://schemas.openxmlformats.org/markup-compatibility/2006">
              <mc:Choice xmlns:v="urn:schemas-microsoft-com:vml" Requires="v">
                <p:oleObj spid="_x0000_s13428" name="CorelDRAW" r:id="rId4" imgW="2687400" imgH="3063240" progId="CorelDraw.Graphic.17">
                  <p:embed/>
                </p:oleObj>
              </mc:Choice>
              <mc:Fallback>
                <p:oleObj name="CorelDRAW" r:id="rId4" imgW="2687400" imgH="3063240" progId="CorelDraw.Graphic.17">
                  <p:embed/>
                  <p:pic>
                    <p:nvPicPr>
                      <p:cNvPr id="1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9" y="1316380"/>
                        <a:ext cx="1095593" cy="1248963"/>
                      </a:xfrm>
                      <a:prstGeom prst="rect">
                        <a:avLst/>
                      </a:prstGeom>
                      <a:noFill/>
                      <a:ln>
                        <a:noFill/>
                      </a:ln>
                      <a:effec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93451641"/>
              </p:ext>
            </p:extLst>
          </p:nvPr>
        </p:nvGraphicFramePr>
        <p:xfrm>
          <a:off x="411410" y="1711067"/>
          <a:ext cx="952842" cy="1086228"/>
        </p:xfrm>
        <a:graphic>
          <a:graphicData uri="http://schemas.openxmlformats.org/presentationml/2006/ole">
            <mc:AlternateContent xmlns:mc="http://schemas.openxmlformats.org/markup-compatibility/2006">
              <mc:Choice xmlns:v="urn:schemas-microsoft-com:vml" Requires="v">
                <p:oleObj spid="_x0000_s13429" name="CorelDRAW" r:id="rId6" imgW="2687400" imgH="3063240" progId="CorelDraw.Graphic.17">
                  <p:embed/>
                </p:oleObj>
              </mc:Choice>
              <mc:Fallback>
                <p:oleObj name="CorelDRAW" r:id="rId6" imgW="2687400" imgH="3063240" progId="CorelDraw.Graphic.17">
                  <p:embed/>
                  <p:pic>
                    <p:nvPicPr>
                      <p:cNvPr id="1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10" y="1711067"/>
                        <a:ext cx="952842" cy="1086228"/>
                      </a:xfrm>
                      <a:prstGeom prst="rect">
                        <a:avLst/>
                      </a:prstGeom>
                      <a:noFill/>
                      <a:ln>
                        <a:noFill/>
                      </a:ln>
                      <a:effec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30908768"/>
              </p:ext>
            </p:extLst>
          </p:nvPr>
        </p:nvGraphicFramePr>
        <p:xfrm>
          <a:off x="2726897" y="1940861"/>
          <a:ext cx="1571172" cy="691462"/>
        </p:xfrm>
        <a:graphic>
          <a:graphicData uri="http://schemas.openxmlformats.org/presentationml/2006/ole">
            <mc:AlternateContent xmlns:mc="http://schemas.openxmlformats.org/markup-compatibility/2006">
              <mc:Choice xmlns:v="urn:schemas-microsoft-com:vml" Requires="v">
                <p:oleObj spid="_x0000_s13430" name="CorelDRAW" r:id="rId8" imgW="2715840" imgH="1195200" progId="CorelDraw.Graphic.17">
                  <p:embed/>
                </p:oleObj>
              </mc:Choice>
              <mc:Fallback>
                <p:oleObj name="CorelDRAW" r:id="rId8" imgW="2715840" imgH="1195200" progId="CorelDraw.Graphic.17">
                  <p:embed/>
                  <p:pic>
                    <p:nvPicPr>
                      <p:cNvPr id="16"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6897" y="1940861"/>
                        <a:ext cx="1571172" cy="691462"/>
                      </a:xfrm>
                      <a:prstGeom prst="rect">
                        <a:avLst/>
                      </a:prstGeom>
                      <a:noFill/>
                      <a:ln>
                        <a:noFill/>
                      </a:ln>
                      <a:effec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11773214"/>
              </p:ext>
            </p:extLst>
          </p:nvPr>
        </p:nvGraphicFramePr>
        <p:xfrm>
          <a:off x="8127451" y="1740688"/>
          <a:ext cx="748456" cy="744682"/>
        </p:xfrm>
        <a:graphic>
          <a:graphicData uri="http://schemas.openxmlformats.org/presentationml/2006/ole">
            <mc:AlternateContent xmlns:mc="http://schemas.openxmlformats.org/markup-compatibility/2006">
              <mc:Choice xmlns:v="urn:schemas-microsoft-com:vml" Requires="v">
                <p:oleObj spid="_x0000_s13431" name="CorelDRAW" r:id="rId10" imgW="945000" imgH="939240" progId="CorelDraw.Graphic.17">
                  <p:embed/>
                </p:oleObj>
              </mc:Choice>
              <mc:Fallback>
                <p:oleObj name="CorelDRAW" r:id="rId10" imgW="945000" imgH="939240" progId="CorelDraw.Graphic.17">
                  <p:embed/>
                  <p:pic>
                    <p:nvPicPr>
                      <p:cNvPr id="17"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7451" y="1740688"/>
                        <a:ext cx="748456" cy="744682"/>
                      </a:xfrm>
                      <a:prstGeom prst="rect">
                        <a:avLst/>
                      </a:prstGeom>
                      <a:noFill/>
                      <a:ln>
                        <a:noFill/>
                      </a:ln>
                      <a:effec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36105949"/>
              </p:ext>
            </p:extLst>
          </p:nvPr>
        </p:nvGraphicFramePr>
        <p:xfrm>
          <a:off x="5458553" y="1316380"/>
          <a:ext cx="1593501" cy="1210021"/>
        </p:xfrm>
        <a:graphic>
          <a:graphicData uri="http://schemas.openxmlformats.org/presentationml/2006/ole">
            <mc:AlternateContent xmlns:mc="http://schemas.openxmlformats.org/markup-compatibility/2006">
              <mc:Choice xmlns:v="urn:schemas-microsoft-com:vml" Requires="v">
                <p:oleObj spid="_x0000_s13432" name="CorelDRAW" r:id="rId12" imgW="2467800" imgH="1545840" progId="CorelDraw.Graphic.17">
                  <p:embed/>
                </p:oleObj>
              </mc:Choice>
              <mc:Fallback>
                <p:oleObj name="CorelDRAW" r:id="rId12" imgW="2467800" imgH="1545840" progId="CorelDraw.Graphic.17">
                  <p:embed/>
                  <p:pic>
                    <p:nvPicPr>
                      <p:cNvPr id="18"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58553" y="1316380"/>
                        <a:ext cx="1593501" cy="1210021"/>
                      </a:xfrm>
                      <a:prstGeom prst="rect">
                        <a:avLst/>
                      </a:prstGeom>
                      <a:noFill/>
                      <a:ln>
                        <a:noFill/>
                      </a:ln>
                      <a:effectLst/>
                    </p:spPr>
                  </p:pic>
                </p:oleObj>
              </mc:Fallback>
            </mc:AlternateContent>
          </a:graphicData>
        </a:graphic>
      </p:graphicFrame>
      <p:sp>
        <p:nvSpPr>
          <p:cNvPr id="19" name="Right Arrow 18"/>
          <p:cNvSpPr/>
          <p:nvPr/>
        </p:nvSpPr>
        <p:spPr>
          <a:xfrm>
            <a:off x="7164591" y="2164422"/>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8985745" y="1663338"/>
            <a:ext cx="883880" cy="1569660"/>
          </a:xfrm>
          <a:prstGeom prst="rect">
            <a:avLst/>
          </a:prstGeom>
          <a:noFill/>
        </p:spPr>
        <p:txBody>
          <a:bodyPr wrap="square" lIns="91440" tIns="45720" rIns="91440" bIns="45720">
            <a:spAutoFit/>
          </a:bodyPr>
          <a:lstStyle/>
          <a:p>
            <a:pPr algn="ctr"/>
            <a:r>
              <a:rPr lang="en-US" sz="9600" b="1" dirty="0" smtClean="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a:t>
            </a:r>
            <a:endParaRPr lang="en-US" sz="9600" b="1" dirty="0">
              <a:ln w="22225">
                <a:solidFill>
                  <a:schemeClr val="accent2">
                    <a:lumMod val="75000"/>
                  </a:schemeClr>
                </a:solidFill>
                <a:prstDash val="solid"/>
              </a:ln>
              <a:solidFill>
                <a:schemeClr val="accent2">
                  <a:lumMod val="75000"/>
                </a:schemeClr>
              </a:solidFill>
              <a:latin typeface="Arial" panose="020B0604020202020204" pitchFamily="34" charset="0"/>
              <a:cs typeface="Arial" panose="020B0604020202020204" pitchFamily="34" charset="0"/>
            </a:endParaRPr>
          </a:p>
        </p:txBody>
      </p:sp>
      <p:grpSp>
        <p:nvGrpSpPr>
          <p:cNvPr id="21" name="Group 20"/>
          <p:cNvGrpSpPr/>
          <p:nvPr/>
        </p:nvGrpSpPr>
        <p:grpSpPr>
          <a:xfrm>
            <a:off x="10409286" y="85650"/>
            <a:ext cx="1670914" cy="1366601"/>
            <a:chOff x="2701574" y="1674495"/>
            <a:chExt cx="6290026" cy="3886894"/>
          </a:xfrm>
        </p:grpSpPr>
        <p:graphicFrame>
          <p:nvGraphicFramePr>
            <p:cNvPr id="22" name="Object 21"/>
            <p:cNvGraphicFramePr>
              <a:graphicFrameLocks noChangeAspect="1"/>
            </p:cNvGraphicFramePr>
            <p:nvPr>
              <p:extLst/>
            </p:nvPr>
          </p:nvGraphicFramePr>
          <p:xfrm>
            <a:off x="2701574" y="1674495"/>
            <a:ext cx="6290026" cy="1478280"/>
          </p:xfrm>
          <a:graphic>
            <a:graphicData uri="http://schemas.openxmlformats.org/presentationml/2006/ole">
              <mc:AlternateContent xmlns:mc="http://schemas.openxmlformats.org/markup-compatibility/2006">
                <mc:Choice xmlns:v="urn:schemas-microsoft-com:vml" Requires="v">
                  <p:oleObj spid="_x0000_s13433" name="CorelDRAW" r:id="rId14" imgW="3664440" imgH="852120" progId="CorelDraw.Graphic.17">
                    <p:embed/>
                  </p:oleObj>
                </mc:Choice>
                <mc:Fallback>
                  <p:oleObj name="CorelDRAW" r:id="rId14" imgW="3664440" imgH="852120" progId="CorelDraw.Graphic.17">
                    <p:embed/>
                    <p:pic>
                      <p:nvPicPr>
                        <p:cNvPr id="26"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1574" y="1674495"/>
                          <a:ext cx="6290026" cy="1478280"/>
                        </a:xfrm>
                        <a:prstGeom prst="rect">
                          <a:avLst/>
                        </a:prstGeom>
                        <a:noFill/>
                        <a:ln>
                          <a:noFill/>
                        </a:ln>
                        <a:effectLst/>
                      </p:spPr>
                    </p:pic>
                  </p:oleObj>
                </mc:Fallback>
              </mc:AlternateContent>
            </a:graphicData>
          </a:graphic>
        </p:graphicFrame>
        <p:graphicFrame>
          <p:nvGraphicFramePr>
            <p:cNvPr id="23" name="Object 22"/>
            <p:cNvGraphicFramePr>
              <a:graphicFrameLocks noChangeAspect="1"/>
            </p:cNvGraphicFramePr>
            <p:nvPr>
              <p:extLst/>
            </p:nvPr>
          </p:nvGraphicFramePr>
          <p:xfrm>
            <a:off x="2714625" y="2706011"/>
            <a:ext cx="6276975" cy="2855378"/>
          </p:xfrm>
          <a:graphic>
            <a:graphicData uri="http://schemas.openxmlformats.org/presentationml/2006/ole">
              <mc:AlternateContent xmlns:mc="http://schemas.openxmlformats.org/markup-compatibility/2006">
                <mc:Choice xmlns:v="urn:schemas-microsoft-com:vml" Requires="v">
                  <p:oleObj spid="_x0000_s13434" name="CorelDRAW" r:id="rId16" imgW="14360040" imgH="6531840" progId="CorelDraw.Graphic.17">
                    <p:embed/>
                  </p:oleObj>
                </mc:Choice>
                <mc:Fallback>
                  <p:oleObj name="CorelDRAW" r:id="rId16" imgW="14360040" imgH="6531840" progId="CorelDraw.Graphic.17">
                    <p:embed/>
                    <p:pic>
                      <p:nvPicPr>
                        <p:cNvPr id="27" name="Object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14625" y="2706011"/>
                          <a:ext cx="6276975" cy="2855378"/>
                        </a:xfrm>
                        <a:prstGeom prst="rect">
                          <a:avLst/>
                        </a:prstGeom>
                        <a:noFill/>
                        <a:ln>
                          <a:noFill/>
                        </a:ln>
                        <a:effectLst/>
                      </p:spPr>
                    </p:pic>
                  </p:oleObj>
                </mc:Fallback>
              </mc:AlternateContent>
            </a:graphicData>
          </a:graphic>
        </p:graphicFrame>
      </p:grpSp>
      <p:sp>
        <p:nvSpPr>
          <p:cNvPr id="26" name="Right Arrow 25"/>
          <p:cNvSpPr/>
          <p:nvPr/>
        </p:nvSpPr>
        <p:spPr>
          <a:xfrm rot="20663522">
            <a:off x="9195802" y="1434152"/>
            <a:ext cx="925058" cy="3619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ight Arrow 26"/>
          <p:cNvSpPr/>
          <p:nvPr/>
        </p:nvSpPr>
        <p:spPr>
          <a:xfrm>
            <a:off x="4462149" y="2171747"/>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ight Arrow 27"/>
          <p:cNvSpPr/>
          <p:nvPr/>
        </p:nvSpPr>
        <p:spPr>
          <a:xfrm>
            <a:off x="1662974" y="2164422"/>
            <a:ext cx="925058" cy="36197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9350" y="509934"/>
            <a:ext cx="652018" cy="897177"/>
          </a:xfrm>
          <a:prstGeom prst="rect">
            <a:avLst/>
          </a:prstGeom>
        </p:spPr>
      </p:pic>
      <p:sp>
        <p:nvSpPr>
          <p:cNvPr id="30" name="Right Arrow 29"/>
          <p:cNvSpPr/>
          <p:nvPr/>
        </p:nvSpPr>
        <p:spPr>
          <a:xfrm rot="10800000">
            <a:off x="5614374" y="4619918"/>
            <a:ext cx="925058" cy="361979"/>
          </a:xfrm>
          <a:prstGeom prst="rightArrow">
            <a:avLst/>
          </a:prstGeom>
          <a:solidFill>
            <a:srgbClr val="4CB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rot="13061090">
            <a:off x="2049716" y="3739252"/>
            <a:ext cx="925058" cy="361979"/>
          </a:xfrm>
          <a:prstGeom prst="rightArrow">
            <a:avLst/>
          </a:prstGeom>
          <a:solidFill>
            <a:srgbClr val="4CB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ight Arrow 31"/>
          <p:cNvSpPr/>
          <p:nvPr/>
        </p:nvSpPr>
        <p:spPr>
          <a:xfrm rot="5400000">
            <a:off x="8697681" y="3411018"/>
            <a:ext cx="925058" cy="361979"/>
          </a:xfrm>
          <a:prstGeom prst="rightArrow">
            <a:avLst/>
          </a:prstGeom>
          <a:solidFill>
            <a:srgbClr val="4CB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38640" y="4177175"/>
            <a:ext cx="805644" cy="1108567"/>
          </a:xfrm>
          <a:prstGeom prst="rect">
            <a:avLst/>
          </a:prstGeom>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52054" y="4310238"/>
            <a:ext cx="1146037" cy="953271"/>
          </a:xfrm>
          <a:prstGeom prst="rect">
            <a:avLst/>
          </a:prstGeom>
        </p:spPr>
      </p:pic>
      <p:pic>
        <p:nvPicPr>
          <p:cNvPr id="7" name="Picture 6"/>
          <p:cNvPicPr>
            <a:picLocks noChangeAspect="1"/>
          </p:cNvPicPr>
          <p:nvPr/>
        </p:nvPicPr>
        <p:blipFill rotWithShape="1">
          <a:blip r:embed="rId21" cstate="print">
            <a:extLst>
              <a:ext uri="{28A0092B-C50C-407E-A947-70E740481C1C}">
                <a14:useLocalDpi xmlns:a14="http://schemas.microsoft.com/office/drawing/2010/main" val="0"/>
              </a:ext>
            </a:extLst>
          </a:blip>
          <a:srcRect t="48171" r="40476"/>
          <a:stretch/>
        </p:blipFill>
        <p:spPr>
          <a:xfrm>
            <a:off x="3086365" y="4054537"/>
            <a:ext cx="1905000" cy="1066318"/>
          </a:xfrm>
          <a:prstGeom prst="rect">
            <a:avLst/>
          </a:prstGeom>
        </p:spPr>
      </p:pic>
      <p:grpSp>
        <p:nvGrpSpPr>
          <p:cNvPr id="9" name="Group 8"/>
          <p:cNvGrpSpPr/>
          <p:nvPr/>
        </p:nvGrpSpPr>
        <p:grpSpPr>
          <a:xfrm>
            <a:off x="8183892" y="4095387"/>
            <a:ext cx="1157308" cy="1207502"/>
            <a:chOff x="8183892" y="4095387"/>
            <a:chExt cx="1157308" cy="1207502"/>
          </a:xfrm>
        </p:grpSpPr>
        <p:pic>
          <p:nvPicPr>
            <p:cNvPr id="4" name="Picture 3"/>
            <p:cNvPicPr>
              <a:picLocks noChangeAspect="1"/>
            </p:cNvPicPr>
            <p:nvPr/>
          </p:nvPicPr>
          <p:blipFill rotWithShape="1">
            <a:blip r:embed="rId22">
              <a:extLst>
                <a:ext uri="{28A0092B-C50C-407E-A947-70E740481C1C}">
                  <a14:useLocalDpi xmlns:a14="http://schemas.microsoft.com/office/drawing/2010/main" val="0"/>
                </a:ext>
              </a:extLst>
            </a:blip>
            <a:srcRect l="12388" t="26487" r="-12388" b="-150"/>
            <a:stretch/>
          </p:blipFill>
          <p:spPr>
            <a:xfrm>
              <a:off x="8183892" y="4095387"/>
              <a:ext cx="1157308" cy="1207502"/>
            </a:xfrm>
            <a:prstGeom prst="rect">
              <a:avLst/>
            </a:prstGeom>
          </p:spPr>
        </p:pic>
        <p:pic>
          <p:nvPicPr>
            <p:cNvPr id="2" name="Picture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8470953">
              <a:off x="8727535" y="4106205"/>
              <a:ext cx="191520" cy="252000"/>
            </a:xfrm>
            <a:prstGeom prst="rect">
              <a:avLst/>
            </a:prstGeom>
          </p:spPr>
        </p:pic>
      </p:grpSp>
    </p:spTree>
    <p:extLst>
      <p:ext uri="{BB962C8B-B14F-4D97-AF65-F5344CB8AC3E}">
        <p14:creationId xmlns:p14="http://schemas.microsoft.com/office/powerpoint/2010/main" val="2624389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90320" y="116440"/>
            <a:ext cx="11395560" cy="1359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rgbClr val="006666"/>
                </a:solidFill>
                <a:latin typeface="Arial" panose="020B0604020202020204" pitchFamily="34" charset="0"/>
                <a:cs typeface="Arial" panose="020B0604020202020204" pitchFamily="34" charset="0"/>
              </a:rPr>
              <a:t>What else do we use and where does it come from?</a:t>
            </a:r>
            <a:endParaRPr lang="en-AU" b="1" dirty="0">
              <a:solidFill>
                <a:srgbClr val="006666"/>
              </a:solidFill>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nvPr>
        </p:nvGraphicFramePr>
        <p:xfrm>
          <a:off x="4597506" y="1326384"/>
          <a:ext cx="1790594" cy="2494894"/>
        </p:xfrm>
        <a:graphic>
          <a:graphicData uri="http://schemas.openxmlformats.org/presentationml/2006/ole">
            <mc:AlternateContent xmlns:mc="http://schemas.openxmlformats.org/markup-compatibility/2006">
              <mc:Choice xmlns:v="urn:schemas-microsoft-com:vml" Requires="v">
                <p:oleObj spid="_x0000_s6230" name="CorelDRAW" r:id="rId4" imgW="1234440" imgH="1722120" progId="CorelDraw.Graphic.17">
                  <p:embed/>
                </p:oleObj>
              </mc:Choice>
              <mc:Fallback>
                <p:oleObj name="CorelDRAW" r:id="rId4" imgW="1234440" imgH="1722120" progId="CorelDraw.Graphic.17">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506" y="1326384"/>
                        <a:ext cx="1790594" cy="2494894"/>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nvPr>
        </p:nvGraphicFramePr>
        <p:xfrm>
          <a:off x="4486327" y="4150550"/>
          <a:ext cx="2012951" cy="2001706"/>
        </p:xfrm>
        <a:graphic>
          <a:graphicData uri="http://schemas.openxmlformats.org/presentationml/2006/ole">
            <mc:AlternateContent xmlns:mc="http://schemas.openxmlformats.org/markup-compatibility/2006">
              <mc:Choice xmlns:v="urn:schemas-microsoft-com:vml" Requires="v">
                <p:oleObj spid="_x0000_s6231" name="CorelDRAW" r:id="rId6" imgW="944880" imgH="938784" progId="CorelDraw.Graphic.17">
                  <p:embed/>
                </p:oleObj>
              </mc:Choice>
              <mc:Fallback>
                <p:oleObj name="CorelDRAW" r:id="rId6" imgW="944880" imgH="938784" progId="CorelDraw.Graphic.17">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327" y="4150550"/>
                        <a:ext cx="2012951" cy="2001706"/>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7891462" y="1640442"/>
          <a:ext cx="1790700" cy="3181689"/>
        </p:xfrm>
        <a:graphic>
          <a:graphicData uri="http://schemas.openxmlformats.org/presentationml/2006/ole">
            <mc:AlternateContent xmlns:mc="http://schemas.openxmlformats.org/markup-compatibility/2006">
              <mc:Choice xmlns:v="urn:schemas-microsoft-com:vml" Requires="v">
                <p:oleObj spid="_x0000_s6232" name="CorelDRAW" r:id="rId8" imgW="1618488" imgH="2871216" progId="CorelDraw.Graphic.17">
                  <p:embed/>
                </p:oleObj>
              </mc:Choice>
              <mc:Fallback>
                <p:oleObj name="CorelDRAW" r:id="rId8" imgW="1618488" imgH="2871216" progId="CorelDraw.Graphic.17">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1462" y="1640442"/>
                        <a:ext cx="1790700" cy="3181689"/>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47593277"/>
              </p:ext>
            </p:extLst>
          </p:nvPr>
        </p:nvGraphicFramePr>
        <p:xfrm>
          <a:off x="1535112" y="1596302"/>
          <a:ext cx="1092341" cy="3163888"/>
        </p:xfrm>
        <a:graphic>
          <a:graphicData uri="http://schemas.openxmlformats.org/presentationml/2006/ole">
            <mc:AlternateContent xmlns:mc="http://schemas.openxmlformats.org/markup-compatibility/2006">
              <mc:Choice xmlns:v="urn:schemas-microsoft-com:vml" Requires="v">
                <p:oleObj spid="_x0000_s6233" name="CorelDRAW" r:id="rId10" imgW="1612392" imgH="3910584" progId="CorelDraw.Graphic.17">
                  <p:embed/>
                </p:oleObj>
              </mc:Choice>
              <mc:Fallback>
                <p:oleObj name="CorelDRAW" r:id="rId10" imgW="1612392" imgH="3910584" progId="CorelDraw.Graphic.17">
                  <p:embed/>
                  <p:pic>
                    <p:nvPicPr>
                      <p:cNvPr id="12"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5112" y="1596302"/>
                        <a:ext cx="1092341" cy="316388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53097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47917" y="207659"/>
            <a:ext cx="11694414" cy="1126014"/>
          </a:xfrm>
        </p:spPr>
        <p:txBody>
          <a:bodyPr>
            <a:normAutofit fontScale="90000"/>
          </a:bodyPr>
          <a:lstStyle/>
          <a:p>
            <a:r>
              <a:rPr lang="en-AU" dirty="0" smtClean="0">
                <a:latin typeface="Arial" panose="020B0604020202020204" pitchFamily="34" charset="0"/>
                <a:cs typeface="Arial" panose="020B0604020202020204" pitchFamily="34" charset="0"/>
              </a:rPr>
              <a:t>Renewable vs. non-renewable- what is the difference?</a:t>
            </a:r>
            <a:endParaRPr lang="en-AU"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641" y="1600255"/>
            <a:ext cx="3285178" cy="234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670" y="1539484"/>
            <a:ext cx="3286800" cy="2340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503" y="4085295"/>
            <a:ext cx="3286800" cy="214015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981" y="4175528"/>
            <a:ext cx="3286800" cy="2140153"/>
          </a:xfrm>
          <a:prstGeom prst="rect">
            <a:avLst/>
          </a:prstGeom>
        </p:spPr>
      </p:pic>
    </p:spTree>
    <p:extLst>
      <p:ext uri="{BB962C8B-B14F-4D97-AF65-F5344CB8AC3E}">
        <p14:creationId xmlns:p14="http://schemas.microsoft.com/office/powerpoint/2010/main" val="1856799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31453" y="357051"/>
            <a:ext cx="11133582" cy="561975"/>
          </a:xfrm>
        </p:spPr>
        <p:txBody>
          <a:bodyPr>
            <a:normAutofit fontScale="90000"/>
          </a:bodyPr>
          <a:lstStyle/>
          <a:p>
            <a:r>
              <a:rPr lang="en-AU" dirty="0" smtClean="0">
                <a:latin typeface="Arial" panose="020B0604020202020204" pitchFamily="34" charset="0"/>
                <a:cs typeface="Arial" panose="020B0604020202020204" pitchFamily="34" charset="0"/>
              </a:rPr>
              <a:t>What happens when waste goes to landfill?</a:t>
            </a:r>
            <a:endParaRPr lang="en-AU" dirty="0">
              <a:latin typeface="Arial" panose="020B0604020202020204" pitchFamily="34" charset="0"/>
              <a:cs typeface="Arial" panose="020B0604020202020204" pitchFamily="34" charset="0"/>
            </a:endParaRPr>
          </a:p>
        </p:txBody>
      </p:sp>
      <p:grpSp>
        <p:nvGrpSpPr>
          <p:cNvPr id="11" name="Group 10"/>
          <p:cNvGrpSpPr/>
          <p:nvPr/>
        </p:nvGrpSpPr>
        <p:grpSpPr>
          <a:xfrm>
            <a:off x="2668216" y="1872281"/>
            <a:ext cx="6290026" cy="3701694"/>
            <a:chOff x="2701574" y="1859695"/>
            <a:chExt cx="6290026" cy="3701694"/>
          </a:xfrm>
        </p:grpSpPr>
        <p:graphicFrame>
          <p:nvGraphicFramePr>
            <p:cNvPr id="12" name="Object 11"/>
            <p:cNvGraphicFramePr>
              <a:graphicFrameLocks noChangeAspect="1"/>
            </p:cNvGraphicFramePr>
            <p:nvPr>
              <p:extLst>
                <p:ext uri="{D42A27DB-BD31-4B8C-83A1-F6EECF244321}">
                  <p14:modId xmlns:p14="http://schemas.microsoft.com/office/powerpoint/2010/main" val="2850358934"/>
                </p:ext>
              </p:extLst>
            </p:nvPr>
          </p:nvGraphicFramePr>
          <p:xfrm>
            <a:off x="2701574" y="1859695"/>
            <a:ext cx="6290026" cy="1478280"/>
          </p:xfrm>
          <a:graphic>
            <a:graphicData uri="http://schemas.openxmlformats.org/presentationml/2006/ole">
              <mc:AlternateContent xmlns:mc="http://schemas.openxmlformats.org/markup-compatibility/2006">
                <mc:Choice xmlns:v="urn:schemas-microsoft-com:vml" Requires="v">
                  <p:oleObj spid="_x0000_s7280" name="CorelDRAW" r:id="rId4" imgW="3664440" imgH="852120" progId="CorelDraw.Graphic.17">
                    <p:embed/>
                  </p:oleObj>
                </mc:Choice>
                <mc:Fallback>
                  <p:oleObj name="CorelDRAW" r:id="rId4" imgW="3664440" imgH="852120" progId="CorelDraw.Graphic.17">
                    <p:embed/>
                    <p:pic>
                      <p:nvPicPr>
                        <p:cNvPr id="12"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574" y="1859695"/>
                          <a:ext cx="6290026" cy="1478280"/>
                        </a:xfrm>
                        <a:prstGeom prst="rect">
                          <a:avLst/>
                        </a:prstGeom>
                        <a:noFill/>
                        <a:ln>
                          <a:noFill/>
                        </a:ln>
                        <a:effectLst/>
                      </p:spPr>
                    </p:pic>
                  </p:oleObj>
                </mc:Fallback>
              </mc:AlternateContent>
            </a:graphicData>
          </a:graphic>
        </p:graphicFrame>
        <p:graphicFrame>
          <p:nvGraphicFramePr>
            <p:cNvPr id="13" name="Object 12"/>
            <p:cNvGraphicFramePr>
              <a:graphicFrameLocks noChangeAspect="1"/>
            </p:cNvGraphicFramePr>
            <p:nvPr>
              <p:extLst/>
            </p:nvPr>
          </p:nvGraphicFramePr>
          <p:xfrm>
            <a:off x="2714625" y="2706011"/>
            <a:ext cx="6276975" cy="2855378"/>
          </p:xfrm>
          <a:graphic>
            <a:graphicData uri="http://schemas.openxmlformats.org/presentationml/2006/ole">
              <mc:AlternateContent xmlns:mc="http://schemas.openxmlformats.org/markup-compatibility/2006">
                <mc:Choice xmlns:v="urn:schemas-microsoft-com:vml" Requires="v">
                  <p:oleObj spid="_x0000_s7281" name="CorelDRAW" r:id="rId6" imgW="14360040" imgH="6531840" progId="CorelDraw.Graphic.17">
                    <p:embed/>
                  </p:oleObj>
                </mc:Choice>
                <mc:Fallback>
                  <p:oleObj name="CorelDRAW" r:id="rId6" imgW="14360040" imgH="6531840" progId="CorelDraw.Graphic.17">
                    <p:embed/>
                    <p:pic>
                      <p:nvPicPr>
                        <p:cNvPr id="13"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625" y="2706011"/>
                          <a:ext cx="6276975" cy="2855378"/>
                        </a:xfrm>
                        <a:prstGeom prst="rect">
                          <a:avLst/>
                        </a:prstGeom>
                        <a:noFill/>
                        <a:ln>
                          <a:noFill/>
                        </a:ln>
                        <a:effectLst/>
                      </p:spPr>
                    </p:pic>
                  </p:oleObj>
                </mc:Fallback>
              </mc:AlternateContent>
            </a:graphicData>
          </a:graphic>
        </p:graphicFrame>
      </p:grpSp>
      <p:sp>
        <p:nvSpPr>
          <p:cNvPr id="14" name="Teardrop 13"/>
          <p:cNvSpPr/>
          <p:nvPr/>
        </p:nvSpPr>
        <p:spPr>
          <a:xfrm rot="17983904">
            <a:off x="5174603" y="4432302"/>
            <a:ext cx="345705" cy="316643"/>
          </a:xfrm>
          <a:prstGeom prst="teardrop">
            <a:avLst>
              <a:gd name="adj" fmla="val 135160"/>
            </a:avLst>
          </a:prstGeom>
          <a:solidFill>
            <a:srgbClr val="99C7C6"/>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18" name="TextBox 17"/>
          <p:cNvSpPr txBox="1">
            <a:spLocks noChangeArrowheads="1"/>
          </p:cNvSpPr>
          <p:nvPr/>
        </p:nvSpPr>
        <p:spPr bwMode="auto">
          <a:xfrm>
            <a:off x="4473514" y="5456025"/>
            <a:ext cx="304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AU" altLang="en-US" sz="3600" b="1" dirty="0">
                <a:ln>
                  <a:solidFill>
                    <a:schemeClr val="tx1"/>
                  </a:solidFill>
                </a:ln>
                <a:solidFill>
                  <a:srgbClr val="99C7C6"/>
                </a:solidFill>
              </a:rPr>
              <a:t>Leachate</a:t>
            </a:r>
            <a:endParaRPr lang="en-AU" altLang="en-US" sz="3600" dirty="0">
              <a:ln>
                <a:solidFill>
                  <a:schemeClr val="tx1"/>
                </a:solidFill>
              </a:ln>
              <a:solidFill>
                <a:srgbClr val="99C7C6"/>
              </a:solidFill>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38397" y="1687081"/>
            <a:ext cx="977153" cy="1344563"/>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126443251"/>
              </p:ext>
            </p:extLst>
          </p:nvPr>
        </p:nvGraphicFramePr>
        <p:xfrm>
          <a:off x="676695" y="983583"/>
          <a:ext cx="361702" cy="359420"/>
        </p:xfrm>
        <a:graphic>
          <a:graphicData uri="http://schemas.openxmlformats.org/presentationml/2006/ole">
            <mc:AlternateContent xmlns:mc="http://schemas.openxmlformats.org/markup-compatibility/2006">
              <mc:Choice xmlns:v="urn:schemas-microsoft-com:vml" Requires="v">
                <p:oleObj spid="_x0000_s7282" name="CorelDRAW" r:id="rId9" imgW="944880" imgH="938784" progId="CorelDraw.Graphic.17">
                  <p:embed/>
                </p:oleObj>
              </mc:Choice>
              <mc:Fallback>
                <p:oleObj name="CorelDRAW" r:id="rId9" imgW="944880" imgH="938784" progId="CorelDraw.Graphic.17">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695" y="983583"/>
                        <a:ext cx="361702" cy="359420"/>
                      </a:xfrm>
                      <a:prstGeom prst="rect">
                        <a:avLst/>
                      </a:prstGeom>
                      <a:noFill/>
                      <a:ln>
                        <a:noFill/>
                      </a:ln>
                    </p:spPr>
                  </p:pic>
                </p:oleObj>
              </mc:Fallback>
            </mc:AlternateContent>
          </a:graphicData>
        </a:graphic>
      </p:graphicFrame>
      <p:sp>
        <p:nvSpPr>
          <p:cNvPr id="2" name="Curved Down Arrow 1"/>
          <p:cNvSpPr/>
          <p:nvPr/>
        </p:nvSpPr>
        <p:spPr>
          <a:xfrm rot="2361071">
            <a:off x="1238491" y="1073489"/>
            <a:ext cx="555585" cy="2695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Curved Down Arrow 19"/>
          <p:cNvSpPr/>
          <p:nvPr/>
        </p:nvSpPr>
        <p:spPr>
          <a:xfrm>
            <a:off x="2023339" y="1302286"/>
            <a:ext cx="2062524" cy="3726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618167553"/>
              </p:ext>
            </p:extLst>
          </p:nvPr>
        </p:nvGraphicFramePr>
        <p:xfrm>
          <a:off x="4292663" y="1663709"/>
          <a:ext cx="361702" cy="359420"/>
        </p:xfrm>
        <a:graphic>
          <a:graphicData uri="http://schemas.openxmlformats.org/presentationml/2006/ole">
            <mc:AlternateContent xmlns:mc="http://schemas.openxmlformats.org/markup-compatibility/2006">
              <mc:Choice xmlns:v="urn:schemas-microsoft-com:vml" Requires="v">
                <p:oleObj spid="_x0000_s7283" name="CorelDRAW" r:id="rId9" imgW="944880" imgH="938784" progId="CorelDraw.Graphic.17">
                  <p:embed/>
                </p:oleObj>
              </mc:Choice>
              <mc:Fallback>
                <p:oleObj name="CorelDRAW" r:id="rId9" imgW="944880" imgH="938784" progId="CorelDraw.Graphic.17">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2663" y="1663709"/>
                        <a:ext cx="361702" cy="359420"/>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186789984"/>
              </p:ext>
            </p:extLst>
          </p:nvPr>
        </p:nvGraphicFramePr>
        <p:xfrm>
          <a:off x="6848656" y="3460001"/>
          <a:ext cx="361702" cy="359420"/>
        </p:xfrm>
        <a:graphic>
          <a:graphicData uri="http://schemas.openxmlformats.org/presentationml/2006/ole">
            <mc:AlternateContent xmlns:mc="http://schemas.openxmlformats.org/markup-compatibility/2006">
              <mc:Choice xmlns:v="urn:schemas-microsoft-com:vml" Requires="v">
                <p:oleObj spid="_x0000_s7284" name="CorelDRAW" r:id="rId9" imgW="944880" imgH="938784" progId="CorelDraw.Graphic.17">
                  <p:embed/>
                </p:oleObj>
              </mc:Choice>
              <mc:Fallback>
                <p:oleObj name="CorelDRAW" r:id="rId9" imgW="944880" imgH="938784" progId="CorelDraw.Graphic.17">
                  <p:embed/>
                  <p:pic>
                    <p:nvPicPr>
                      <p:cNvPr id="21"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8656" y="3460001"/>
                        <a:ext cx="361702" cy="359420"/>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28343261"/>
              </p:ext>
            </p:extLst>
          </p:nvPr>
        </p:nvGraphicFramePr>
        <p:xfrm>
          <a:off x="4261663" y="3480023"/>
          <a:ext cx="361702" cy="359420"/>
        </p:xfrm>
        <a:graphic>
          <a:graphicData uri="http://schemas.openxmlformats.org/presentationml/2006/ole">
            <mc:AlternateContent xmlns:mc="http://schemas.openxmlformats.org/markup-compatibility/2006">
              <mc:Choice xmlns:v="urn:schemas-microsoft-com:vml" Requires="v">
                <p:oleObj spid="_x0000_s7285" name="CorelDRAW" r:id="rId9" imgW="944880" imgH="938784" progId="CorelDraw.Graphic.17">
                  <p:embed/>
                </p:oleObj>
              </mc:Choice>
              <mc:Fallback>
                <p:oleObj name="CorelDRAW" r:id="rId9" imgW="944880" imgH="938784" progId="CorelDraw.Graphic.17">
                  <p:embed/>
                  <p:pic>
                    <p:nvPicPr>
                      <p:cNvPr id="22"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1663" y="3480023"/>
                        <a:ext cx="361702" cy="359420"/>
                      </a:xfrm>
                      <a:prstGeom prst="rect">
                        <a:avLst/>
                      </a:prstGeom>
                      <a:noFill/>
                      <a:ln>
                        <a:noFill/>
                      </a:ln>
                    </p:spPr>
                  </p:pic>
                </p:oleObj>
              </mc:Fallback>
            </mc:AlternateContent>
          </a:graphicData>
        </a:graphic>
      </p:graphicFrame>
      <p:sp>
        <p:nvSpPr>
          <p:cNvPr id="24" name="Teardrop 23"/>
          <p:cNvSpPr/>
          <p:nvPr/>
        </p:nvSpPr>
        <p:spPr>
          <a:xfrm rot="17983904">
            <a:off x="7440059" y="3957860"/>
            <a:ext cx="345705" cy="316643"/>
          </a:xfrm>
          <a:prstGeom prst="teardrop">
            <a:avLst>
              <a:gd name="adj" fmla="val 135160"/>
            </a:avLst>
          </a:prstGeom>
          <a:solidFill>
            <a:srgbClr val="99C7C6"/>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25" name="Teardrop 24"/>
          <p:cNvSpPr/>
          <p:nvPr/>
        </p:nvSpPr>
        <p:spPr>
          <a:xfrm rot="17983904">
            <a:off x="4343014" y="4103099"/>
            <a:ext cx="345705" cy="316643"/>
          </a:xfrm>
          <a:prstGeom prst="teardrop">
            <a:avLst>
              <a:gd name="adj" fmla="val 135160"/>
            </a:avLst>
          </a:prstGeom>
          <a:solidFill>
            <a:srgbClr val="99C7C6"/>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26" name="Teardrop 25"/>
          <p:cNvSpPr/>
          <p:nvPr/>
        </p:nvSpPr>
        <p:spPr>
          <a:xfrm rot="17983904">
            <a:off x="6370825" y="4415091"/>
            <a:ext cx="345705" cy="316643"/>
          </a:xfrm>
          <a:prstGeom prst="teardrop">
            <a:avLst>
              <a:gd name="adj" fmla="val 135160"/>
            </a:avLst>
          </a:prstGeom>
          <a:solidFill>
            <a:srgbClr val="99C7C6"/>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37" name="Freeform 14"/>
          <p:cNvSpPr>
            <a:spLocks/>
          </p:cNvSpPr>
          <p:nvPr/>
        </p:nvSpPr>
        <p:spPr bwMode="auto">
          <a:xfrm>
            <a:off x="7255050" y="2897134"/>
            <a:ext cx="302401" cy="922223"/>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8" name="Freeform 15"/>
          <p:cNvSpPr>
            <a:spLocks/>
          </p:cNvSpPr>
          <p:nvPr/>
        </p:nvSpPr>
        <p:spPr bwMode="auto">
          <a:xfrm>
            <a:off x="4575967" y="2840014"/>
            <a:ext cx="362714" cy="1020815"/>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 name="Freeform 16"/>
          <p:cNvSpPr>
            <a:spLocks/>
          </p:cNvSpPr>
          <p:nvPr/>
        </p:nvSpPr>
        <p:spPr bwMode="auto">
          <a:xfrm>
            <a:off x="5846066" y="3659733"/>
            <a:ext cx="312745" cy="930972"/>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nvGrpSpPr>
          <p:cNvPr id="43" name="Group 42"/>
          <p:cNvGrpSpPr/>
          <p:nvPr/>
        </p:nvGrpSpPr>
        <p:grpSpPr>
          <a:xfrm>
            <a:off x="7815245" y="1073597"/>
            <a:ext cx="3048000" cy="1683657"/>
            <a:chOff x="7815245" y="1073597"/>
            <a:chExt cx="3048000" cy="1683657"/>
          </a:xfrm>
        </p:grpSpPr>
        <p:grpSp>
          <p:nvGrpSpPr>
            <p:cNvPr id="15" name="Group 14"/>
            <p:cNvGrpSpPr/>
            <p:nvPr/>
          </p:nvGrpSpPr>
          <p:grpSpPr>
            <a:xfrm>
              <a:off x="7815245" y="1073597"/>
              <a:ext cx="3048000" cy="1683657"/>
              <a:chOff x="200614" y="3299504"/>
              <a:chExt cx="3048000" cy="1683657"/>
            </a:xfrm>
          </p:grpSpPr>
          <p:sp>
            <p:nvSpPr>
              <p:cNvPr id="16" name="Cloud 15"/>
              <p:cNvSpPr/>
              <p:nvPr/>
            </p:nvSpPr>
            <p:spPr>
              <a:xfrm>
                <a:off x="353922" y="3299504"/>
                <a:ext cx="2627085" cy="1683657"/>
              </a:xfrm>
              <a:prstGeom prst="cloud">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AU"/>
              </a:p>
            </p:txBody>
          </p:sp>
          <p:sp>
            <p:nvSpPr>
              <p:cNvPr id="17" name="TextBox 16"/>
              <p:cNvSpPr txBox="1">
                <a:spLocks noChangeArrowheads="1"/>
              </p:cNvSpPr>
              <p:nvPr/>
            </p:nvSpPr>
            <p:spPr bwMode="auto">
              <a:xfrm rot="20955023">
                <a:off x="200614" y="3732551"/>
                <a:ext cx="304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AU" altLang="en-US" sz="3600" b="1" dirty="0"/>
                  <a:t>Methane</a:t>
                </a:r>
                <a:endParaRPr lang="en-AU" altLang="en-US" sz="3600" dirty="0"/>
              </a:p>
            </p:txBody>
          </p:sp>
        </p:grpSp>
        <p:sp>
          <p:nvSpPr>
            <p:cNvPr id="40" name="Freeform 15"/>
            <p:cNvSpPr>
              <a:spLocks/>
            </p:cNvSpPr>
            <p:nvPr/>
          </p:nvSpPr>
          <p:spPr bwMode="auto">
            <a:xfrm>
              <a:off x="8897875" y="1286487"/>
              <a:ext cx="60367" cy="470927"/>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1" name="Freeform 15"/>
            <p:cNvSpPr>
              <a:spLocks/>
            </p:cNvSpPr>
            <p:nvPr/>
          </p:nvSpPr>
          <p:spPr bwMode="auto">
            <a:xfrm>
              <a:off x="9199380" y="1151762"/>
              <a:ext cx="60367" cy="470927"/>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 name="Freeform 15"/>
            <p:cNvSpPr>
              <a:spLocks/>
            </p:cNvSpPr>
            <p:nvPr/>
          </p:nvSpPr>
          <p:spPr bwMode="auto">
            <a:xfrm>
              <a:off x="9544436" y="1151761"/>
              <a:ext cx="60367" cy="470927"/>
            </a:xfrm>
            <a:custGeom>
              <a:avLst/>
              <a:gdLst>
                <a:gd name="T0" fmla="*/ 95250 w 347"/>
                <a:gd name="T1" fmla="*/ 1873250 h 1180"/>
                <a:gd name="T2" fmla="*/ 382588 w 347"/>
                <a:gd name="T3" fmla="*/ 1584325 h 1180"/>
                <a:gd name="T4" fmla="*/ 23813 w 347"/>
                <a:gd name="T5" fmla="*/ 1152525 h 1180"/>
                <a:gd name="T6" fmla="*/ 527050 w 347"/>
                <a:gd name="T7" fmla="*/ 792163 h 1180"/>
                <a:gd name="T8" fmla="*/ 166688 w 347"/>
                <a:gd name="T9" fmla="*/ 360363 h 1180"/>
                <a:gd name="T10" fmla="*/ 239713 w 347"/>
                <a:gd name="T11" fmla="*/ 0 h 1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180">
                  <a:moveTo>
                    <a:pt x="60" y="1180"/>
                  </a:moveTo>
                  <a:cubicBezTo>
                    <a:pt x="154" y="1127"/>
                    <a:pt x="248" y="1074"/>
                    <a:pt x="241" y="998"/>
                  </a:cubicBezTo>
                  <a:cubicBezTo>
                    <a:pt x="234" y="922"/>
                    <a:pt x="0" y="809"/>
                    <a:pt x="15" y="726"/>
                  </a:cubicBezTo>
                  <a:cubicBezTo>
                    <a:pt x="30" y="643"/>
                    <a:pt x="317" y="582"/>
                    <a:pt x="332" y="499"/>
                  </a:cubicBezTo>
                  <a:cubicBezTo>
                    <a:pt x="347" y="416"/>
                    <a:pt x="135" y="310"/>
                    <a:pt x="105" y="227"/>
                  </a:cubicBezTo>
                  <a:cubicBezTo>
                    <a:pt x="75" y="144"/>
                    <a:pt x="143" y="38"/>
                    <a:pt x="151" y="0"/>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Tree>
    <p:extLst>
      <p:ext uri="{BB962C8B-B14F-4D97-AF65-F5344CB8AC3E}">
        <p14:creationId xmlns:p14="http://schemas.microsoft.com/office/powerpoint/2010/main" val="1245192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2329</Words>
  <Application>Microsoft Office PowerPoint</Application>
  <PresentationFormat>Widescreen</PresentationFormat>
  <Paragraphs>140</Paragraphs>
  <Slides>16</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Calibri Light</vt:lpstr>
      <vt:lpstr>Times</vt:lpstr>
      <vt:lpstr>Office Theme</vt:lpstr>
      <vt:lpstr>CorelDRAW</vt:lpstr>
      <vt:lpstr>The Environmental Impacts of Waste</vt:lpstr>
      <vt:lpstr>PowerPoint Presentation</vt:lpstr>
      <vt:lpstr>PowerPoint Presentation</vt:lpstr>
      <vt:lpstr>Paper</vt:lpstr>
      <vt:lpstr>PowerPoint Presentation</vt:lpstr>
      <vt:lpstr>PowerPoint Presentation</vt:lpstr>
      <vt:lpstr>PowerPoint Presentation</vt:lpstr>
      <vt:lpstr>Renewable vs. non-renewable- what is the difference?</vt:lpstr>
      <vt:lpstr>What happens when waste goes to landfill?</vt:lpstr>
      <vt:lpstr>How does methane contribute to climate change?</vt:lpstr>
      <vt:lpstr>Climate change</vt:lpstr>
      <vt:lpstr>PowerPoint Presentation</vt:lpstr>
      <vt:lpstr>PowerPoint Presentation</vt:lpstr>
      <vt:lpstr>The Waste Hierarchy- making better choices</vt:lpstr>
      <vt:lpstr>Plastic Recycling</vt:lpstr>
      <vt:lpstr>Pledge of Commitment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EnviroCom Australia</dc:creator>
  <cp:lastModifiedBy>Sandie Johnston</cp:lastModifiedBy>
  <cp:revision>30</cp:revision>
  <dcterms:created xsi:type="dcterms:W3CDTF">2018-12-10T02:56:14Z</dcterms:created>
  <dcterms:modified xsi:type="dcterms:W3CDTF">2019-04-08T02:40:44Z</dcterms:modified>
</cp:coreProperties>
</file>