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9" r:id="rId3"/>
    <p:sldId id="260" r:id="rId4"/>
    <p:sldId id="261" r:id="rId5"/>
    <p:sldId id="262" r:id="rId6"/>
    <p:sldId id="263" r:id="rId7"/>
    <p:sldId id="264" r:id="rId8"/>
    <p:sldId id="265" r:id="rId9"/>
    <p:sldId id="291"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3" r:id="rId25"/>
    <p:sldId id="284" r:id="rId26"/>
    <p:sldId id="285" r:id="rId27"/>
    <p:sldId id="286" r:id="rId28"/>
    <p:sldId id="287" r:id="rId29"/>
    <p:sldId id="288" r:id="rId30"/>
    <p:sldId id="289"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2cbxlBkOXB3dqtUmFFmsw==" hashData="cAbxDJG++zZjmMwdW5dfIPY/u2B28l//mdJ61gNDHVRuit5PTN2PIg6rpMrO4bWK2Es70NajHMfxe3TZ9Wjcpw=="/>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ald Munro" initials="DM" lastIdx="1" clrIdx="0">
    <p:extLst>
      <p:ext uri="{19B8F6BF-5375-455C-9EA6-DF929625EA0E}">
        <p15:presenceInfo xmlns:p15="http://schemas.microsoft.com/office/powerpoint/2012/main" userId="S-1-5-21-3540893166-56369775-781195849-10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372" autoAdjust="0"/>
  </p:normalViewPr>
  <p:slideViewPr>
    <p:cSldViewPr snapToGrid="0">
      <p:cViewPr varScale="1">
        <p:scale>
          <a:sx n="64" d="100"/>
          <a:sy n="64" d="100"/>
        </p:scale>
        <p:origin x="11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8050E-7B8E-456E-8349-91DE0482DD8D}" type="datetimeFigureOut">
              <a:rPr lang="en-AU" smtClean="0"/>
              <a:t>08/04/2019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501F8-B31C-4607-9087-4AEBB8A3868F}" type="slidenum">
              <a:rPr lang="en-AU" smtClean="0"/>
              <a:t>‹#›</a:t>
            </a:fld>
            <a:endParaRPr lang="en-AU"/>
          </a:p>
        </p:txBody>
      </p:sp>
    </p:spTree>
    <p:extLst>
      <p:ext uri="{BB962C8B-B14F-4D97-AF65-F5344CB8AC3E}">
        <p14:creationId xmlns:p14="http://schemas.microsoft.com/office/powerpoint/2010/main" val="3915999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Litter and illegal dumping are the most visible indicators of pollution in our environment.</a:t>
            </a:r>
            <a:r>
              <a:rPr lang="en-AU"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In NSW, litter costs at least 180 million every year to clean up.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 Direct littering: items that were intentionally wrongly discarded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 Indirect littering: items that were spread by natural systems including animals and weather patterns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a:t>
            </a:fld>
            <a:endParaRPr lang="en-AU"/>
          </a:p>
        </p:txBody>
      </p:sp>
    </p:spTree>
    <p:extLst>
      <p:ext uri="{BB962C8B-B14F-4D97-AF65-F5344CB8AC3E}">
        <p14:creationId xmlns:p14="http://schemas.microsoft.com/office/powerpoint/2010/main" val="1955044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Introduce the students to Lionel the Litterbug.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Lionel the Litterbug ate his lunch in his local park. At the end of his lunch he went to put his rubbish in the local bin. When he got to the bin he realised it was full and his rubbish wouldn’t fit inside. Lionel thought that if he put his rubbish beside the bin, it would be collected and wouldn’t cause any litter.  So, Lionel dropped his plastic bag full of rubbish on the ground next to the bin and left. </a:t>
            </a:r>
          </a:p>
          <a:p>
            <a:r>
              <a:rPr lang="en-AU" sz="1200" kern="1200" dirty="0" smtClean="0">
                <a:solidFill>
                  <a:schemeClr val="tx1"/>
                </a:solidFill>
                <a:effectLst/>
                <a:latin typeface="+mn-lt"/>
                <a:ea typeface="+mn-ea"/>
                <a:cs typeface="+mn-cs"/>
              </a:rPr>
              <a:t>Did Lionel litter? What could Lionel have done with his rubbish instead, so as to not litter?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11</a:t>
            </a:fld>
            <a:endParaRPr lang="en-AU"/>
          </a:p>
        </p:txBody>
      </p:sp>
    </p:spTree>
    <p:extLst>
      <p:ext uri="{BB962C8B-B14F-4D97-AF65-F5344CB8AC3E}">
        <p14:creationId xmlns:p14="http://schemas.microsoft.com/office/powerpoint/2010/main" val="319712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Soon after Lionel left the park a group of Ibis found the bag of rubbish next to the big. Curious about what was inside, one Ibis removed all items from the bag.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12</a:t>
            </a:fld>
            <a:endParaRPr lang="en-AU"/>
          </a:p>
        </p:txBody>
      </p:sp>
    </p:spTree>
    <p:extLst>
      <p:ext uri="{BB962C8B-B14F-4D97-AF65-F5344CB8AC3E}">
        <p14:creationId xmlns:p14="http://schemas.microsoft.com/office/powerpoint/2010/main" val="2395225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After the Ibis left a light breeze swept through the park and picked up the now empty and light bag. The bag was carried away from the park and into the surrounding environment.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13</a:t>
            </a:fld>
            <a:endParaRPr lang="en-AU"/>
          </a:p>
        </p:txBody>
      </p:sp>
    </p:spTree>
    <p:extLst>
      <p:ext uri="{BB962C8B-B14F-4D97-AF65-F5344CB8AC3E}">
        <p14:creationId xmlns:p14="http://schemas.microsoft.com/office/powerpoint/2010/main" val="309915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That afternoon it begins to rain. The rain carries the plastic bag further away from the park and into the storm water drains.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14</a:t>
            </a:fld>
            <a:endParaRPr lang="en-AU"/>
          </a:p>
        </p:txBody>
      </p:sp>
    </p:spTree>
    <p:extLst>
      <p:ext uri="{BB962C8B-B14F-4D97-AF65-F5344CB8AC3E}">
        <p14:creationId xmlns:p14="http://schemas.microsoft.com/office/powerpoint/2010/main" val="125087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The plastic bag travelled through the storm water drains, along with other pieces of litter…</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15</a:t>
            </a:fld>
            <a:endParaRPr lang="en-AU"/>
          </a:p>
        </p:txBody>
      </p:sp>
    </p:spTree>
    <p:extLst>
      <p:ext uri="{BB962C8B-B14F-4D97-AF65-F5344CB8AC3E}">
        <p14:creationId xmlns:p14="http://schemas.microsoft.com/office/powerpoint/2010/main" val="2849333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Until it made its way into the local creek system. A small family of ducks live in the creek system. </a:t>
            </a:r>
          </a:p>
          <a:p>
            <a:r>
              <a:rPr lang="en-AU" sz="1200" kern="1200" dirty="0" smtClean="0">
                <a:solidFill>
                  <a:schemeClr val="tx1"/>
                </a:solidFill>
                <a:effectLst/>
                <a:latin typeface="+mn-lt"/>
                <a:ea typeface="+mn-ea"/>
                <a:cs typeface="+mn-cs"/>
              </a:rPr>
              <a:t>Questions for students: </a:t>
            </a:r>
          </a:p>
          <a:p>
            <a:r>
              <a:rPr lang="en-AU" sz="1200" kern="1200" dirty="0" smtClean="0">
                <a:solidFill>
                  <a:schemeClr val="tx1"/>
                </a:solidFill>
                <a:effectLst/>
                <a:latin typeface="+mn-lt"/>
                <a:ea typeface="+mn-ea"/>
                <a:cs typeface="+mn-cs"/>
              </a:rPr>
              <a:t>Does the creek look good with so much litter? Do you think it is healthy for the ducks to live with so much litter? Would they like to have so much litter around their habitat?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16</a:t>
            </a:fld>
            <a:endParaRPr lang="en-AU"/>
          </a:p>
        </p:txBody>
      </p:sp>
    </p:spTree>
    <p:extLst>
      <p:ext uri="{BB962C8B-B14F-4D97-AF65-F5344CB8AC3E}">
        <p14:creationId xmlns:p14="http://schemas.microsoft.com/office/powerpoint/2010/main" val="2993396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The bag continues its journey further downstream until it makes its way to the river mouth. From here the plastic bag is carried out into the ocean.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17</a:t>
            </a:fld>
            <a:endParaRPr lang="en-AU"/>
          </a:p>
        </p:txBody>
      </p:sp>
    </p:spTree>
    <p:extLst>
      <p:ext uri="{BB962C8B-B14F-4D97-AF65-F5344CB8AC3E}">
        <p14:creationId xmlns:p14="http://schemas.microsoft.com/office/powerpoint/2010/main" val="759871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As plastic bags take a very long time to decompose the plastic bag is left to float around the ocean on many currents, impacting many animals.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18</a:t>
            </a:fld>
            <a:endParaRPr lang="en-AU"/>
          </a:p>
        </p:txBody>
      </p:sp>
    </p:spTree>
    <p:extLst>
      <p:ext uri="{BB962C8B-B14F-4D97-AF65-F5344CB8AC3E}">
        <p14:creationId xmlns:p14="http://schemas.microsoft.com/office/powerpoint/2010/main" val="1651069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Plastic bags look a lot like a common marine animal when they are floating in the ocean. </a:t>
            </a:r>
          </a:p>
          <a:p>
            <a:r>
              <a:rPr lang="en-AU" sz="1200" kern="1200" dirty="0" smtClean="0">
                <a:solidFill>
                  <a:schemeClr val="tx1"/>
                </a:solidFill>
                <a:effectLst/>
                <a:latin typeface="+mn-lt"/>
                <a:ea typeface="+mn-ea"/>
                <a:cs typeface="+mn-cs"/>
              </a:rPr>
              <a:t>What animal does the plastic bag remind the students of as it is floating in the ocean? (Plastic bags often look like Jelly Fish while in the ocean)</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19</a:t>
            </a:fld>
            <a:endParaRPr lang="en-AU"/>
          </a:p>
        </p:txBody>
      </p:sp>
    </p:spTree>
    <p:extLst>
      <p:ext uri="{BB962C8B-B14F-4D97-AF65-F5344CB8AC3E}">
        <p14:creationId xmlns:p14="http://schemas.microsoft.com/office/powerpoint/2010/main" val="2729972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One of the turtle’s favourite foods is Jelly Fish. Unfortunately, Turtles are not good at telling the difference between plastic bags and jelly fish, and commonly eat plastic bags by mistake.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20</a:t>
            </a:fld>
            <a:endParaRPr lang="en-AU"/>
          </a:p>
        </p:txBody>
      </p:sp>
    </p:spTree>
    <p:extLst>
      <p:ext uri="{BB962C8B-B14F-4D97-AF65-F5344CB8AC3E}">
        <p14:creationId xmlns:p14="http://schemas.microsoft.com/office/powerpoint/2010/main" val="641201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Ask students</a:t>
            </a:r>
            <a:r>
              <a:rPr lang="en-AU" sz="1200" kern="1200" baseline="0" dirty="0" smtClean="0">
                <a:solidFill>
                  <a:schemeClr val="tx1"/>
                </a:solidFill>
                <a:effectLst/>
                <a:latin typeface="+mn-lt"/>
                <a:ea typeface="+mn-ea"/>
                <a:cs typeface="+mn-cs"/>
              </a:rPr>
              <a:t> to</a:t>
            </a:r>
            <a:r>
              <a:rPr lang="en-AU" sz="1200" kern="1200" dirty="0" smtClean="0">
                <a:solidFill>
                  <a:schemeClr val="tx1"/>
                </a:solidFill>
                <a:effectLst/>
                <a:latin typeface="+mn-lt"/>
                <a:ea typeface="+mn-ea"/>
                <a:cs typeface="+mn-cs"/>
              </a:rPr>
              <a:t> brainstorm common litter items, and where these are most commonly found.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3</a:t>
            </a:fld>
            <a:endParaRPr lang="en-AU"/>
          </a:p>
        </p:txBody>
      </p:sp>
    </p:spTree>
    <p:extLst>
      <p:ext uri="{BB962C8B-B14F-4D97-AF65-F5344CB8AC3E}">
        <p14:creationId xmlns:p14="http://schemas.microsoft.com/office/powerpoint/2010/main" val="252861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Plastic can make animals, including turtles, very sick.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21</a:t>
            </a:fld>
            <a:endParaRPr lang="en-AU"/>
          </a:p>
        </p:txBody>
      </p:sp>
    </p:spTree>
    <p:extLst>
      <p:ext uri="{BB962C8B-B14F-4D97-AF65-F5344CB8AC3E}">
        <p14:creationId xmlns:p14="http://schemas.microsoft.com/office/powerpoint/2010/main" val="3861063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Did Lionel litterbug mean for his plastic bag to end up being eaten by a turtle?</a:t>
            </a:r>
          </a:p>
          <a:p>
            <a:r>
              <a:rPr lang="en-AU" sz="1200" kern="1200" dirty="0" smtClean="0">
                <a:solidFill>
                  <a:schemeClr val="tx1"/>
                </a:solidFill>
                <a:effectLst/>
                <a:latin typeface="+mn-lt"/>
                <a:ea typeface="+mn-ea"/>
                <a:cs typeface="+mn-cs"/>
              </a:rPr>
              <a:t>What could he have done instead to prevent his rubbish from becoming litter? </a:t>
            </a:r>
            <a:r>
              <a:rPr lang="en-AU" sz="1200" i="1" kern="1200" dirty="0" smtClean="0">
                <a:solidFill>
                  <a:schemeClr val="tx1"/>
                </a:solidFill>
                <a:effectLst/>
                <a:latin typeface="+mn-lt"/>
                <a:ea typeface="+mn-ea"/>
                <a:cs typeface="+mn-cs"/>
              </a:rPr>
              <a:t>He could have found a different bin that wasn’t full or taken it home</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22</a:t>
            </a:fld>
            <a:endParaRPr lang="en-AU"/>
          </a:p>
        </p:txBody>
      </p:sp>
    </p:spTree>
    <p:extLst>
      <p:ext uri="{BB962C8B-B14F-4D97-AF65-F5344CB8AC3E}">
        <p14:creationId xmlns:p14="http://schemas.microsoft.com/office/powerpoint/2010/main" val="3595160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Discuss some of the actions that can be taken to minimise and prevent litter such as always putting litter in a bin or taking it home, or joining a litter Clean up activity such as Clean Up Australia Day.</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24</a:t>
            </a:fld>
            <a:endParaRPr lang="en-AU"/>
          </a:p>
        </p:txBody>
      </p:sp>
    </p:spTree>
    <p:extLst>
      <p:ext uri="{BB962C8B-B14F-4D97-AF65-F5344CB8AC3E}">
        <p14:creationId xmlns:p14="http://schemas.microsoft.com/office/powerpoint/2010/main" val="617671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Explain to students that people who are caught littering can be fined and, in serious cases, some litterers can face court.</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25</a:t>
            </a:fld>
            <a:endParaRPr lang="en-AU"/>
          </a:p>
        </p:txBody>
      </p:sp>
    </p:spTree>
    <p:extLst>
      <p:ext uri="{BB962C8B-B14F-4D97-AF65-F5344CB8AC3E}">
        <p14:creationId xmlns:p14="http://schemas.microsoft.com/office/powerpoint/2010/main" val="2034980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Ask students to describe how litter makes them feel? (following three slides for prompts) Do they like it when they can see litter in an area they visit? Discuss litter at your school. Is litter at your school a problem? Do you wish there was less litter at your school? Where at your school is litter most commonly seen?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26</a:t>
            </a:fld>
            <a:endParaRPr lang="en-AU"/>
          </a:p>
        </p:txBody>
      </p:sp>
    </p:spTree>
    <p:extLst>
      <p:ext uri="{BB962C8B-B14F-4D97-AF65-F5344CB8AC3E}">
        <p14:creationId xmlns:p14="http://schemas.microsoft.com/office/powerpoint/2010/main" val="1270066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Ask students to describe how litter makes them feel? Do they like it when they can see litter in an area they visit? Discuss litter at your school. Is litter at your school a problem? Do you wish there was less litter at your school? Where at your school is litter most commonly seen?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27</a:t>
            </a:fld>
            <a:endParaRPr lang="en-AU"/>
          </a:p>
        </p:txBody>
      </p:sp>
    </p:spTree>
    <p:extLst>
      <p:ext uri="{BB962C8B-B14F-4D97-AF65-F5344CB8AC3E}">
        <p14:creationId xmlns:p14="http://schemas.microsoft.com/office/powerpoint/2010/main" val="1375079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smtClean="0">
                <a:solidFill>
                  <a:schemeClr val="tx1"/>
                </a:solidFill>
                <a:effectLst/>
                <a:latin typeface="+mn-lt"/>
                <a:ea typeface="+mn-ea"/>
                <a:cs typeface="+mn-cs"/>
              </a:rPr>
              <a:t>Ask students to brainstorm how to pack their school lunch to reduce waste and litter. Introduce the terms “low waste”, “litter-less lunch” and “nude food”. Examples include: </a:t>
            </a:r>
          </a:p>
          <a:p>
            <a:pPr lvl="1"/>
            <a:r>
              <a:rPr lang="en-AU" sz="1200" kern="1200" dirty="0" smtClean="0">
                <a:solidFill>
                  <a:schemeClr val="tx1"/>
                </a:solidFill>
                <a:effectLst/>
                <a:latin typeface="+mn-lt"/>
                <a:ea typeface="+mn-ea"/>
                <a:cs typeface="+mn-cs"/>
              </a:rPr>
              <a:t>Use reusable containers when packing lunch</a:t>
            </a:r>
          </a:p>
          <a:p>
            <a:pPr lvl="1"/>
            <a:r>
              <a:rPr lang="en-AU" sz="1200" kern="1200" dirty="0" smtClean="0">
                <a:solidFill>
                  <a:schemeClr val="tx1"/>
                </a:solidFill>
                <a:effectLst/>
                <a:latin typeface="+mn-lt"/>
                <a:ea typeface="+mn-ea"/>
                <a:cs typeface="+mn-cs"/>
              </a:rPr>
              <a:t>Take “nude food” such as fruit that does not require wrapping </a:t>
            </a:r>
          </a:p>
          <a:p>
            <a:pPr lvl="1"/>
            <a:r>
              <a:rPr lang="en-AU" sz="1200" kern="1200" dirty="0" smtClean="0">
                <a:solidFill>
                  <a:schemeClr val="tx1"/>
                </a:solidFill>
                <a:effectLst/>
                <a:latin typeface="+mn-lt"/>
                <a:ea typeface="+mn-ea"/>
                <a:cs typeface="+mn-cs"/>
              </a:rPr>
              <a:t>Pack a reusable drink bottle</a:t>
            </a:r>
          </a:p>
          <a:p>
            <a:pPr lvl="1"/>
            <a:endParaRPr lang="en-AU" sz="1200" kern="1200" dirty="0" smtClean="0">
              <a:solidFill>
                <a:schemeClr val="tx1"/>
              </a:solidFill>
              <a:effectLst/>
              <a:latin typeface="+mn-lt"/>
              <a:ea typeface="+mn-ea"/>
              <a:cs typeface="+mn-cs"/>
            </a:endParaRPr>
          </a:p>
          <a:p>
            <a:pPr lvl="1"/>
            <a:r>
              <a:rPr lang="en-AU" sz="1200" kern="1200" dirty="0" smtClean="0">
                <a:solidFill>
                  <a:schemeClr val="tx1"/>
                </a:solidFill>
                <a:effectLst/>
                <a:latin typeface="+mn-lt"/>
                <a:ea typeface="+mn-ea"/>
                <a:cs typeface="+mn-cs"/>
              </a:rPr>
              <a:t>If</a:t>
            </a:r>
            <a:r>
              <a:rPr lang="en-AU" sz="1200" kern="1200" baseline="0" dirty="0" smtClean="0">
                <a:solidFill>
                  <a:schemeClr val="tx1"/>
                </a:solidFill>
                <a:effectLst/>
                <a:latin typeface="+mn-lt"/>
                <a:ea typeface="+mn-ea"/>
                <a:cs typeface="+mn-cs"/>
              </a:rPr>
              <a:t> they pick up any litter they should use gloves or remember to wash their hands afterwards.</a:t>
            </a: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29</a:t>
            </a:fld>
            <a:endParaRPr lang="en-AU"/>
          </a:p>
        </p:txBody>
      </p:sp>
    </p:spTree>
    <p:extLst>
      <p:ext uri="{BB962C8B-B14F-4D97-AF65-F5344CB8AC3E}">
        <p14:creationId xmlns:p14="http://schemas.microsoft.com/office/powerpoint/2010/main" val="1960914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31</a:t>
            </a:fld>
            <a:endParaRPr lang="en-AU"/>
          </a:p>
        </p:txBody>
      </p:sp>
    </p:spTree>
    <p:extLst>
      <p:ext uri="{BB962C8B-B14F-4D97-AF65-F5344CB8AC3E}">
        <p14:creationId xmlns:p14="http://schemas.microsoft.com/office/powerpoint/2010/main" val="283831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Litter is not restricted to one environment type but can be present in all environments, from footpaths, roads, train stations, beaches, parks, waterways, natural areas and vacant blocks.  Litter does not stay in one place but can be moved by birds, other animals, and weather patterns such as wind and rain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students to identify areas in the school or the</a:t>
            </a:r>
            <a:r>
              <a:rPr lang="en-US" sz="1200" kern="1200" baseline="0" dirty="0" smtClean="0">
                <a:solidFill>
                  <a:schemeClr val="tx1"/>
                </a:solidFill>
                <a:effectLst/>
                <a:latin typeface="+mn-lt"/>
                <a:ea typeface="+mn-ea"/>
                <a:cs typeface="+mn-cs"/>
              </a:rPr>
              <a:t> area where they live</a:t>
            </a:r>
            <a:r>
              <a:rPr lang="en-US" sz="1200" kern="1200" dirty="0" smtClean="0">
                <a:solidFill>
                  <a:schemeClr val="tx1"/>
                </a:solidFill>
                <a:effectLst/>
                <a:latin typeface="+mn-lt"/>
                <a:ea typeface="+mn-ea"/>
                <a:cs typeface="+mn-cs"/>
              </a:rPr>
              <a:t> where litter is an issue. How does the litter they commonly find make them feel?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4</a:t>
            </a:fld>
            <a:endParaRPr lang="en-AU"/>
          </a:p>
        </p:txBody>
      </p:sp>
    </p:spTree>
    <p:extLst>
      <p:ext uri="{BB962C8B-B14F-4D97-AF65-F5344CB8AC3E}">
        <p14:creationId xmlns:p14="http://schemas.microsoft.com/office/powerpoint/2010/main" val="100116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Although it takes only one or two seconds to litter, litter can remain in the environment for a very long time before it decomposes (breaks down). </a:t>
            </a:r>
          </a:p>
        </p:txBody>
      </p:sp>
      <p:sp>
        <p:nvSpPr>
          <p:cNvPr id="4" name="Slide Number Placeholder 3"/>
          <p:cNvSpPr>
            <a:spLocks noGrp="1"/>
          </p:cNvSpPr>
          <p:nvPr>
            <p:ph type="sldNum" sz="quarter" idx="10"/>
          </p:nvPr>
        </p:nvSpPr>
        <p:spPr/>
        <p:txBody>
          <a:bodyPr/>
          <a:lstStyle/>
          <a:p>
            <a:fld id="{6322E021-7CF4-4D99-9874-280A1A17BFD2}" type="slidenum">
              <a:rPr lang="en-AU" smtClean="0"/>
              <a:t>5</a:t>
            </a:fld>
            <a:endParaRPr lang="en-AU"/>
          </a:p>
        </p:txBody>
      </p:sp>
    </p:spTree>
    <p:extLst>
      <p:ext uri="{BB962C8B-B14F-4D97-AF65-F5344CB8AC3E}">
        <p14:creationId xmlns:p14="http://schemas.microsoft.com/office/powerpoint/2010/main" val="426926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Ask the students to guess how long</a:t>
            </a:r>
            <a:r>
              <a:rPr lang="en-AU" sz="1200" kern="1200" baseline="0" dirty="0" smtClean="0">
                <a:solidFill>
                  <a:schemeClr val="tx1"/>
                </a:solidFill>
                <a:effectLst/>
                <a:latin typeface="+mn-lt"/>
                <a:ea typeface="+mn-ea"/>
                <a:cs typeface="+mn-cs"/>
              </a:rPr>
              <a:t> it would take each of the littered items to breakdown (decompose) in the environment. Write their guesses on the whiteboard (answers on the next slide)</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6</a:t>
            </a:fld>
            <a:endParaRPr lang="en-AU"/>
          </a:p>
        </p:txBody>
      </p:sp>
    </p:spTree>
    <p:extLst>
      <p:ext uri="{BB962C8B-B14F-4D97-AF65-F5344CB8AC3E}">
        <p14:creationId xmlns:p14="http://schemas.microsoft.com/office/powerpoint/2010/main" val="28492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322E021-7CF4-4D99-9874-280A1A17BFD2}" type="slidenum">
              <a:rPr lang="en-AU" smtClean="0"/>
              <a:t>7</a:t>
            </a:fld>
            <a:endParaRPr lang="en-AU"/>
          </a:p>
        </p:txBody>
      </p:sp>
    </p:spTree>
    <p:extLst>
      <p:ext uri="{BB962C8B-B14F-4D97-AF65-F5344CB8AC3E}">
        <p14:creationId xmlns:p14="http://schemas.microsoft.com/office/powerpoint/2010/main" val="690730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Why do people litter and how can their behaviour be changed?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No bins: Waste can be taken home/ to an area where bins exist.</a:t>
            </a:r>
          </a:p>
          <a:p>
            <a:pPr lvl="0"/>
            <a:r>
              <a:rPr lang="en-AU" sz="1200" kern="1200" dirty="0" smtClean="0">
                <a:solidFill>
                  <a:schemeClr val="tx1"/>
                </a:solidFill>
                <a:effectLst/>
                <a:latin typeface="+mn-lt"/>
                <a:ea typeface="+mn-ea"/>
                <a:cs typeface="+mn-cs"/>
              </a:rPr>
              <a:t>- Available bins are full: Waste can be taken home/ to other bins. Leaving waste on the ground near the bin, or overflowing from the bins is still considered littering. </a:t>
            </a:r>
          </a:p>
          <a:p>
            <a:pPr lvl="0"/>
            <a:r>
              <a:rPr lang="en-AU" sz="1200" kern="1200" dirty="0" smtClean="0">
                <a:solidFill>
                  <a:schemeClr val="tx1"/>
                </a:solidFill>
                <a:effectLst/>
                <a:latin typeface="+mn-lt"/>
                <a:ea typeface="+mn-ea"/>
                <a:cs typeface="+mn-cs"/>
              </a:rPr>
              <a:t>-</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Available bins are dirty or smelly: If you do not feel comfortable using the available bins ask a parent or guardian to help you. Otherwise, waste can be taken home or to other bins.</a:t>
            </a:r>
          </a:p>
          <a:p>
            <a:pPr lvl="0"/>
            <a:r>
              <a:rPr lang="en-AU" sz="1200" kern="1200" dirty="0" smtClean="0">
                <a:solidFill>
                  <a:schemeClr val="tx1"/>
                </a:solidFill>
                <a:effectLst/>
                <a:latin typeface="+mn-lt"/>
                <a:ea typeface="+mn-ea"/>
                <a:cs typeface="+mn-cs"/>
              </a:rPr>
              <a:t>- Litter can already be seen in the area: Litter already visible in the area does not mean it is okay to add more litter. By properly disposing of their waste students are demonstrating the correct behaviour and may help to educate others in the community. </a:t>
            </a:r>
          </a:p>
          <a:p>
            <a:pPr lvl="0"/>
            <a:r>
              <a:rPr lang="en-AU" sz="1200" kern="1200" dirty="0" smtClean="0">
                <a:solidFill>
                  <a:schemeClr val="tx1"/>
                </a:solidFill>
                <a:effectLst/>
                <a:latin typeface="+mn-lt"/>
                <a:ea typeface="+mn-ea"/>
                <a:cs typeface="+mn-cs"/>
              </a:rPr>
              <a:t>- People are lazy: Considering the impacts of littering can help to change the actions of those who may commonly litter.</a:t>
            </a:r>
          </a:p>
          <a:p>
            <a:pPr lvl="0"/>
            <a:r>
              <a:rPr lang="en-AU" sz="1200" kern="1200" dirty="0" smtClean="0">
                <a:solidFill>
                  <a:schemeClr val="tx1"/>
                </a:solidFill>
                <a:effectLst/>
                <a:latin typeface="+mn-lt"/>
                <a:ea typeface="+mn-ea"/>
                <a:cs typeface="+mn-cs"/>
              </a:rPr>
              <a:t>- Lack of education – people didn’t realise their behaviour was littering: Students can help to educate their friends and family to ensure they are aware of the impact of littering, and how long it takes for pieces of waste to decompose.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8</a:t>
            </a:fld>
            <a:endParaRPr lang="en-AU"/>
          </a:p>
        </p:txBody>
      </p:sp>
    </p:spTree>
    <p:extLst>
      <p:ext uri="{BB962C8B-B14F-4D97-AF65-F5344CB8AC3E}">
        <p14:creationId xmlns:p14="http://schemas.microsoft.com/office/powerpoint/2010/main" val="863476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Ask students to consider how people litter? Do they often see people littering? Where do people often litter? </a:t>
            </a:r>
          </a:p>
          <a:p>
            <a:r>
              <a:rPr lang="en-AU" sz="1200" kern="1200" dirty="0" smtClean="0">
                <a:solidFill>
                  <a:schemeClr val="tx1"/>
                </a:solidFill>
                <a:effectLst/>
                <a:latin typeface="+mn-lt"/>
                <a:ea typeface="+mn-ea"/>
                <a:cs typeface="+mn-cs"/>
              </a:rPr>
              <a:t>Who litters the most? </a:t>
            </a:r>
          </a:p>
          <a:p>
            <a:r>
              <a:rPr lang="en-AU" sz="1200" kern="1200" dirty="0" smtClean="0">
                <a:solidFill>
                  <a:schemeClr val="tx1"/>
                </a:solidFill>
                <a:effectLst/>
                <a:latin typeface="+mn-lt"/>
                <a:ea typeface="+mn-ea"/>
                <a:cs typeface="+mn-cs"/>
              </a:rPr>
              <a:t>- Boys or girls? Boys and girls both litter the same amount. </a:t>
            </a:r>
          </a:p>
          <a:p>
            <a:pPr marL="0" indent="0">
              <a:buFontTx/>
              <a:buNone/>
            </a:pPr>
            <a:r>
              <a:rPr lang="en-AU" sz="1200" kern="1200" dirty="0" smtClean="0">
                <a:solidFill>
                  <a:schemeClr val="tx1"/>
                </a:solidFill>
                <a:effectLst/>
                <a:latin typeface="+mn-lt"/>
                <a:ea typeface="+mn-ea"/>
                <a:cs typeface="+mn-cs"/>
              </a:rPr>
              <a:t>- Older or younger people? Both litter, but older people tend to</a:t>
            </a:r>
            <a:r>
              <a:rPr lang="en-AU" sz="1200" kern="1200" baseline="0" dirty="0" smtClean="0">
                <a:solidFill>
                  <a:schemeClr val="tx1"/>
                </a:solidFill>
                <a:effectLst/>
                <a:latin typeface="+mn-lt"/>
                <a:ea typeface="+mn-ea"/>
                <a:cs typeface="+mn-cs"/>
              </a:rPr>
              <a:t> litter when no-one is watching</a:t>
            </a:r>
          </a:p>
          <a:p>
            <a:pPr marL="0" indent="0">
              <a:buFontTx/>
              <a:buNone/>
            </a:pPr>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Common littering behaviours include; </a:t>
            </a:r>
          </a:p>
          <a:p>
            <a:r>
              <a:rPr lang="en-AU" sz="1200" kern="1200" dirty="0" smtClean="0">
                <a:solidFill>
                  <a:schemeClr val="tx1"/>
                </a:solidFill>
                <a:effectLst/>
                <a:latin typeface="+mn-lt"/>
                <a:ea typeface="+mn-ea"/>
                <a:cs typeface="+mn-cs"/>
              </a:rPr>
              <a:t>- </a:t>
            </a:r>
            <a:r>
              <a:rPr lang="en-AU" sz="1200" kern="1200" dirty="0" err="1" smtClean="0">
                <a:solidFill>
                  <a:schemeClr val="tx1"/>
                </a:solidFill>
                <a:effectLst/>
                <a:latin typeface="+mn-lt"/>
                <a:ea typeface="+mn-ea"/>
                <a:cs typeface="+mn-cs"/>
              </a:rPr>
              <a:t>Wedgers</a:t>
            </a:r>
            <a:r>
              <a:rPr lang="en-AU" sz="1200" kern="1200" dirty="0" smtClean="0">
                <a:solidFill>
                  <a:schemeClr val="tx1"/>
                </a:solidFill>
                <a:effectLst/>
                <a:latin typeface="+mn-lt"/>
                <a:ea typeface="+mn-ea"/>
                <a:cs typeface="+mn-cs"/>
              </a:rPr>
              <a:t> – those who press their waste into small gaps (e.g. in tables and beside chairs).</a:t>
            </a:r>
          </a:p>
          <a:p>
            <a:r>
              <a:rPr lang="en-AU" sz="1200" kern="1200" dirty="0" smtClean="0">
                <a:solidFill>
                  <a:schemeClr val="tx1"/>
                </a:solidFill>
                <a:effectLst/>
                <a:latin typeface="+mn-lt"/>
                <a:ea typeface="+mn-ea"/>
                <a:cs typeface="+mn-cs"/>
              </a:rPr>
              <a:t>- Foul shooters – those who throw their rubbish towards a bin and miss, leaving the waste on the ground close to the bin</a:t>
            </a:r>
          </a:p>
          <a:p>
            <a:r>
              <a:rPr lang="en-AU" sz="1200" kern="1200" dirty="0" smtClean="0">
                <a:solidFill>
                  <a:schemeClr val="tx1"/>
                </a:solidFill>
                <a:effectLst/>
                <a:latin typeface="+mn-lt"/>
                <a:ea typeface="+mn-ea"/>
                <a:cs typeface="+mn-cs"/>
              </a:rPr>
              <a:t>- Inchers – those who very slowly move away from their waste until it appears that it doesn’t belong to them, and </a:t>
            </a:r>
          </a:p>
          <a:p>
            <a:r>
              <a:rPr lang="en-AU" sz="1200" kern="1200" dirty="0" smtClean="0">
                <a:solidFill>
                  <a:schemeClr val="tx1"/>
                </a:solidFill>
                <a:effectLst/>
                <a:latin typeface="+mn-lt"/>
                <a:ea typeface="+mn-ea"/>
                <a:cs typeface="+mn-cs"/>
              </a:rPr>
              <a:t>- Undertakers – those who bury their waste underground, e.g. those who bury their waste under the sand when at the beach.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9</a:t>
            </a:fld>
            <a:endParaRPr lang="en-AU"/>
          </a:p>
        </p:txBody>
      </p:sp>
    </p:spTree>
    <p:extLst>
      <p:ext uri="{BB962C8B-B14F-4D97-AF65-F5344CB8AC3E}">
        <p14:creationId xmlns:p14="http://schemas.microsoft.com/office/powerpoint/2010/main" val="325208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Ask</a:t>
            </a:r>
            <a:r>
              <a:rPr lang="en-AU" sz="1200" kern="1200" baseline="0" dirty="0" smtClean="0">
                <a:solidFill>
                  <a:schemeClr val="tx1"/>
                </a:solidFill>
                <a:effectLst/>
                <a:latin typeface="+mn-lt"/>
                <a:ea typeface="+mn-ea"/>
                <a:cs typeface="+mn-cs"/>
              </a:rPr>
              <a:t> </a:t>
            </a:r>
            <a:r>
              <a:rPr lang="en-AU" sz="1200" kern="1200" dirty="0" smtClean="0">
                <a:solidFill>
                  <a:schemeClr val="tx1"/>
                </a:solidFill>
                <a:effectLst/>
                <a:latin typeface="+mn-lt"/>
                <a:ea typeface="+mn-ea"/>
                <a:cs typeface="+mn-cs"/>
              </a:rPr>
              <a:t>students to discuss the environmental and social impacts of litter. Which animals in particular do they think littering might impact? </a:t>
            </a:r>
          </a:p>
          <a:p>
            <a:r>
              <a:rPr lang="en-AU" sz="1200" kern="1200" dirty="0" smtClean="0">
                <a:solidFill>
                  <a:schemeClr val="tx1"/>
                </a:solidFill>
                <a:effectLst/>
                <a:latin typeface="+mn-lt"/>
                <a:ea typeface="+mn-ea"/>
                <a:cs typeface="+mn-cs"/>
              </a:rPr>
              <a:t>- Litter is dangerous for the environment and can endanger numerous animals before it properly decomposes</a:t>
            </a:r>
          </a:p>
          <a:p>
            <a:r>
              <a:rPr lang="en-AU" sz="1200" kern="1200" dirty="0" smtClean="0">
                <a:solidFill>
                  <a:schemeClr val="tx1"/>
                </a:solidFill>
                <a:effectLst/>
                <a:latin typeface="+mn-lt"/>
                <a:ea typeface="+mn-ea"/>
                <a:cs typeface="+mn-cs"/>
              </a:rPr>
              <a:t>- Litter attracts litter. An area in which litter already exists can tempt people to be lazy and leave their litter there also.</a:t>
            </a:r>
          </a:p>
          <a:p>
            <a:r>
              <a:rPr lang="en-AU" sz="1200" kern="1200" dirty="0" smtClean="0">
                <a:solidFill>
                  <a:schemeClr val="tx1"/>
                </a:solidFill>
                <a:effectLst/>
                <a:latin typeface="+mn-lt"/>
                <a:ea typeface="+mn-ea"/>
                <a:cs typeface="+mn-cs"/>
              </a:rPr>
              <a:t>- Litter can block drains and cause flooding – litter naturally flows towards rain water drains during rain events. Large volumes of litter in these systems can cause blockages and flash flooding. </a:t>
            </a:r>
          </a:p>
          <a:p>
            <a:r>
              <a:rPr lang="en-AU" sz="1200" kern="1200" dirty="0" smtClean="0">
                <a:solidFill>
                  <a:schemeClr val="tx1"/>
                </a:solidFill>
                <a:effectLst/>
                <a:latin typeface="+mn-lt"/>
                <a:ea typeface="+mn-ea"/>
                <a:cs typeface="+mn-cs"/>
              </a:rPr>
              <a:t>- Litter can be a fire hazard – cigarette buds and pieces of glass which are left as litter can easily cause fires.</a:t>
            </a:r>
          </a:p>
          <a:p>
            <a:r>
              <a:rPr lang="en-AU" sz="1200" kern="1200" dirty="0" smtClean="0">
                <a:solidFill>
                  <a:schemeClr val="tx1"/>
                </a:solidFill>
                <a:effectLst/>
                <a:latin typeface="+mn-lt"/>
                <a:ea typeface="+mn-ea"/>
                <a:cs typeface="+mn-cs"/>
              </a:rPr>
              <a:t>- Litter is expensive – local governments employ whole teams to street cleaners to try to remove litter before it harms our communities or environment. </a:t>
            </a:r>
          </a:p>
          <a:p>
            <a:endParaRPr lang="en-AU" dirty="0"/>
          </a:p>
        </p:txBody>
      </p:sp>
      <p:sp>
        <p:nvSpPr>
          <p:cNvPr id="4" name="Slide Number Placeholder 3"/>
          <p:cNvSpPr>
            <a:spLocks noGrp="1"/>
          </p:cNvSpPr>
          <p:nvPr>
            <p:ph type="sldNum" sz="quarter" idx="10"/>
          </p:nvPr>
        </p:nvSpPr>
        <p:spPr/>
        <p:txBody>
          <a:bodyPr/>
          <a:lstStyle/>
          <a:p>
            <a:fld id="{6322E021-7CF4-4D99-9874-280A1A17BFD2}" type="slidenum">
              <a:rPr lang="en-AU" smtClean="0"/>
              <a:t>10</a:t>
            </a:fld>
            <a:endParaRPr lang="en-AU"/>
          </a:p>
        </p:txBody>
      </p:sp>
    </p:spTree>
    <p:extLst>
      <p:ext uri="{BB962C8B-B14F-4D97-AF65-F5344CB8AC3E}">
        <p14:creationId xmlns:p14="http://schemas.microsoft.com/office/powerpoint/2010/main" val="402727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b="1">
                <a:solidFill>
                  <a:srgbClr val="006666"/>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AU" dirty="0"/>
          </a:p>
        </p:txBody>
      </p:sp>
      <p:sp>
        <p:nvSpPr>
          <p:cNvPr id="4" name="Date Placeholder 3"/>
          <p:cNvSpPr>
            <a:spLocks noGrp="1"/>
          </p:cNvSpPr>
          <p:nvPr>
            <p:ph type="dt" sz="half" idx="10"/>
          </p:nvPr>
        </p:nvSpPr>
        <p:spPr/>
        <p:txBody>
          <a:bodyPr/>
          <a:lstStyle/>
          <a:p>
            <a:fld id="{BDDC7F48-F085-459C-A62A-60D5F601B433}"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61BC3F-F4BC-4FF3-91BC-D0D7D23005EF}" type="slidenum">
              <a:rPr lang="en-AU" smtClean="0"/>
              <a:t>‹#›</a:t>
            </a:fld>
            <a:endParaRPr lang="en-AU"/>
          </a:p>
        </p:txBody>
      </p:sp>
    </p:spTree>
    <p:extLst>
      <p:ext uri="{BB962C8B-B14F-4D97-AF65-F5344CB8AC3E}">
        <p14:creationId xmlns:p14="http://schemas.microsoft.com/office/powerpoint/2010/main" val="332895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DDC7F48-F085-459C-A62A-60D5F601B433}"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61BC3F-F4BC-4FF3-91BC-D0D7D23005EF}" type="slidenum">
              <a:rPr lang="en-AU" smtClean="0"/>
              <a:t>‹#›</a:t>
            </a:fld>
            <a:endParaRPr lang="en-AU"/>
          </a:p>
        </p:txBody>
      </p:sp>
    </p:spTree>
    <p:extLst>
      <p:ext uri="{BB962C8B-B14F-4D97-AF65-F5344CB8AC3E}">
        <p14:creationId xmlns:p14="http://schemas.microsoft.com/office/powerpoint/2010/main" val="2153726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DDC7F48-F085-459C-A62A-60D5F601B433}"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61BC3F-F4BC-4FF3-91BC-D0D7D23005EF}" type="slidenum">
              <a:rPr lang="en-AU" smtClean="0"/>
              <a:t>‹#›</a:t>
            </a:fld>
            <a:endParaRPr lang="en-AU"/>
          </a:p>
        </p:txBody>
      </p:sp>
    </p:spTree>
    <p:extLst>
      <p:ext uri="{BB962C8B-B14F-4D97-AF65-F5344CB8AC3E}">
        <p14:creationId xmlns:p14="http://schemas.microsoft.com/office/powerpoint/2010/main" val="275698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6666"/>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BDDC7F48-F085-459C-A62A-60D5F601B433}"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61BC3F-F4BC-4FF3-91BC-D0D7D23005EF}" type="slidenum">
              <a:rPr lang="en-AU" smtClean="0"/>
              <a:t>‹#›</a:t>
            </a:fld>
            <a:endParaRPr lang="en-AU"/>
          </a:p>
        </p:txBody>
      </p:sp>
      <p:pic>
        <p:nvPicPr>
          <p:cNvPr id="7" name="Picture 6" descr="netwaste">
            <a:extLst>
              <a:ext uri="{FF2B5EF4-FFF2-40B4-BE49-F238E27FC236}">
                <a16:creationId xmlns:a16="http://schemas.microsoft.com/office/drawing/2014/main" id="{694DF2D1-C30E-46BC-A4FA-77D52E1A442B}"/>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75394" y="5397658"/>
            <a:ext cx="849206" cy="887771"/>
          </a:xfrm>
          <a:prstGeom prst="rect">
            <a:avLst/>
          </a:prstGeom>
          <a:noFill/>
          <a:ln>
            <a:noFill/>
          </a:ln>
        </p:spPr>
      </p:pic>
      <p:sp>
        <p:nvSpPr>
          <p:cNvPr id="8" name="Rectangle 7">
            <a:extLst>
              <a:ext uri="{FF2B5EF4-FFF2-40B4-BE49-F238E27FC236}">
                <a16:creationId xmlns:a16="http://schemas.microsoft.com/office/drawing/2014/main" id="{056AEF92-BBA7-42DA-8ACC-5D71598C74CB}"/>
              </a:ext>
            </a:extLst>
          </p:cNvPr>
          <p:cNvSpPr/>
          <p:nvPr userDrawn="1"/>
        </p:nvSpPr>
        <p:spPr>
          <a:xfrm>
            <a:off x="289249" y="209726"/>
            <a:ext cx="45719" cy="6424340"/>
          </a:xfrm>
          <a:prstGeom prst="rect">
            <a:avLst/>
          </a:prstGeom>
          <a:solidFill>
            <a:srgbClr val="00666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DD6C94C1-5B37-4AD9-B855-3E9FE7492F6B}"/>
              </a:ext>
            </a:extLst>
          </p:cNvPr>
          <p:cNvSpPr/>
          <p:nvPr userDrawn="1"/>
        </p:nvSpPr>
        <p:spPr>
          <a:xfrm>
            <a:off x="335281" y="209726"/>
            <a:ext cx="45719" cy="6414666"/>
          </a:xfrm>
          <a:prstGeom prst="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41970891-CEF0-48B0-B956-9B41F35B8B0F}"/>
              </a:ext>
            </a:extLst>
          </p:cNvPr>
          <p:cNvSpPr/>
          <p:nvPr userDrawn="1"/>
        </p:nvSpPr>
        <p:spPr>
          <a:xfrm>
            <a:off x="289250" y="6568580"/>
            <a:ext cx="11613502" cy="65486"/>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93860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DC7F48-F085-459C-A62A-60D5F601B433}" type="datetimeFigureOut">
              <a:rPr lang="en-AU" smtClean="0"/>
              <a:t>08/04/2019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161BC3F-F4BC-4FF3-91BC-D0D7D23005EF}" type="slidenum">
              <a:rPr lang="en-AU" smtClean="0"/>
              <a:t>‹#›</a:t>
            </a:fld>
            <a:endParaRPr lang="en-AU"/>
          </a:p>
        </p:txBody>
      </p:sp>
    </p:spTree>
    <p:extLst>
      <p:ext uri="{BB962C8B-B14F-4D97-AF65-F5344CB8AC3E}">
        <p14:creationId xmlns:p14="http://schemas.microsoft.com/office/powerpoint/2010/main" val="1310773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DDC7F48-F085-459C-A62A-60D5F601B433}" type="datetimeFigureOut">
              <a:rPr lang="en-AU" smtClean="0"/>
              <a:t>08/04/2019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161BC3F-F4BC-4FF3-91BC-D0D7D23005EF}" type="slidenum">
              <a:rPr lang="en-AU" smtClean="0"/>
              <a:t>‹#›</a:t>
            </a:fld>
            <a:endParaRPr lang="en-AU"/>
          </a:p>
        </p:txBody>
      </p:sp>
    </p:spTree>
    <p:extLst>
      <p:ext uri="{BB962C8B-B14F-4D97-AF65-F5344CB8AC3E}">
        <p14:creationId xmlns:p14="http://schemas.microsoft.com/office/powerpoint/2010/main" val="3632885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BDDC7F48-F085-459C-A62A-60D5F601B433}" type="datetimeFigureOut">
              <a:rPr lang="en-AU" smtClean="0"/>
              <a:t>08/04/2019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161BC3F-F4BC-4FF3-91BC-D0D7D23005EF}" type="slidenum">
              <a:rPr lang="en-AU" smtClean="0"/>
              <a:t>‹#›</a:t>
            </a:fld>
            <a:endParaRPr lang="en-AU"/>
          </a:p>
        </p:txBody>
      </p:sp>
    </p:spTree>
    <p:extLst>
      <p:ext uri="{BB962C8B-B14F-4D97-AF65-F5344CB8AC3E}">
        <p14:creationId xmlns:p14="http://schemas.microsoft.com/office/powerpoint/2010/main" val="322525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6666"/>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3" name="Date Placeholder 2"/>
          <p:cNvSpPr>
            <a:spLocks noGrp="1"/>
          </p:cNvSpPr>
          <p:nvPr>
            <p:ph type="dt" sz="half" idx="10"/>
          </p:nvPr>
        </p:nvSpPr>
        <p:spPr/>
        <p:txBody>
          <a:bodyPr/>
          <a:lstStyle/>
          <a:p>
            <a:fld id="{BDDC7F48-F085-459C-A62A-60D5F601B433}" type="datetimeFigureOut">
              <a:rPr lang="en-AU" smtClean="0"/>
              <a:t>08/04/2019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161BC3F-F4BC-4FF3-91BC-D0D7D23005EF}" type="slidenum">
              <a:rPr lang="en-AU" smtClean="0"/>
              <a:t>‹#›</a:t>
            </a:fld>
            <a:endParaRPr lang="en-AU"/>
          </a:p>
        </p:txBody>
      </p:sp>
      <p:pic>
        <p:nvPicPr>
          <p:cNvPr id="6" name="Picture 5" descr="netwaste">
            <a:extLst>
              <a:ext uri="{FF2B5EF4-FFF2-40B4-BE49-F238E27FC236}">
                <a16:creationId xmlns:a16="http://schemas.microsoft.com/office/drawing/2014/main" id="{694DF2D1-C30E-46BC-A4FA-77D52E1A442B}"/>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75394" y="5397658"/>
            <a:ext cx="849206" cy="887771"/>
          </a:xfrm>
          <a:prstGeom prst="rect">
            <a:avLst/>
          </a:prstGeom>
          <a:noFill/>
          <a:ln>
            <a:noFill/>
          </a:ln>
        </p:spPr>
      </p:pic>
      <p:sp>
        <p:nvSpPr>
          <p:cNvPr id="7" name="Rectangle 6">
            <a:extLst>
              <a:ext uri="{FF2B5EF4-FFF2-40B4-BE49-F238E27FC236}">
                <a16:creationId xmlns:a16="http://schemas.microsoft.com/office/drawing/2014/main" id="{056AEF92-BBA7-42DA-8ACC-5D71598C74CB}"/>
              </a:ext>
            </a:extLst>
          </p:cNvPr>
          <p:cNvSpPr/>
          <p:nvPr userDrawn="1"/>
        </p:nvSpPr>
        <p:spPr>
          <a:xfrm>
            <a:off x="289249" y="209726"/>
            <a:ext cx="45719" cy="6424340"/>
          </a:xfrm>
          <a:prstGeom prst="rect">
            <a:avLst/>
          </a:prstGeom>
          <a:solidFill>
            <a:srgbClr val="00666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D6C94C1-5B37-4AD9-B855-3E9FE7492F6B}"/>
              </a:ext>
            </a:extLst>
          </p:cNvPr>
          <p:cNvSpPr/>
          <p:nvPr userDrawn="1"/>
        </p:nvSpPr>
        <p:spPr>
          <a:xfrm>
            <a:off x="335281" y="209726"/>
            <a:ext cx="45719" cy="6414666"/>
          </a:xfrm>
          <a:prstGeom prst="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41970891-CEF0-48B0-B956-9B41F35B8B0F}"/>
              </a:ext>
            </a:extLst>
          </p:cNvPr>
          <p:cNvSpPr/>
          <p:nvPr userDrawn="1"/>
        </p:nvSpPr>
        <p:spPr>
          <a:xfrm>
            <a:off x="289250" y="6568580"/>
            <a:ext cx="11613502" cy="65486"/>
          </a:xfrm>
          <a:prstGeom prst="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2548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C7F48-F085-459C-A62A-60D5F601B433}" type="datetimeFigureOut">
              <a:rPr lang="en-AU" smtClean="0"/>
              <a:t>08/04/2019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161BC3F-F4BC-4FF3-91BC-D0D7D23005EF}" type="slidenum">
              <a:rPr lang="en-AU" smtClean="0"/>
              <a:t>‹#›</a:t>
            </a:fld>
            <a:endParaRPr lang="en-AU"/>
          </a:p>
        </p:txBody>
      </p:sp>
    </p:spTree>
    <p:extLst>
      <p:ext uri="{BB962C8B-B14F-4D97-AF65-F5344CB8AC3E}">
        <p14:creationId xmlns:p14="http://schemas.microsoft.com/office/powerpoint/2010/main" val="148786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DC7F48-F085-459C-A62A-60D5F601B433}" type="datetimeFigureOut">
              <a:rPr lang="en-AU" smtClean="0"/>
              <a:t>08/04/2019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161BC3F-F4BC-4FF3-91BC-D0D7D23005EF}" type="slidenum">
              <a:rPr lang="en-AU" smtClean="0"/>
              <a:t>‹#›</a:t>
            </a:fld>
            <a:endParaRPr lang="en-AU"/>
          </a:p>
        </p:txBody>
      </p:sp>
    </p:spTree>
    <p:extLst>
      <p:ext uri="{BB962C8B-B14F-4D97-AF65-F5344CB8AC3E}">
        <p14:creationId xmlns:p14="http://schemas.microsoft.com/office/powerpoint/2010/main" val="2832487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DC7F48-F085-459C-A62A-60D5F601B433}" type="datetimeFigureOut">
              <a:rPr lang="en-AU" smtClean="0"/>
              <a:t>08/04/2019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161BC3F-F4BC-4FF3-91BC-D0D7D23005EF}" type="slidenum">
              <a:rPr lang="en-AU" smtClean="0"/>
              <a:t>‹#›</a:t>
            </a:fld>
            <a:endParaRPr lang="en-AU"/>
          </a:p>
        </p:txBody>
      </p:sp>
    </p:spTree>
    <p:extLst>
      <p:ext uri="{BB962C8B-B14F-4D97-AF65-F5344CB8AC3E}">
        <p14:creationId xmlns:p14="http://schemas.microsoft.com/office/powerpoint/2010/main" val="380331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C7F48-F085-459C-A62A-60D5F601B433}" type="datetimeFigureOut">
              <a:rPr lang="en-AU" smtClean="0"/>
              <a:t>08/04/2019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1BC3F-F4BC-4FF3-91BC-D0D7D23005EF}" type="slidenum">
              <a:rPr lang="en-AU" smtClean="0"/>
              <a:t>‹#›</a:t>
            </a:fld>
            <a:endParaRPr lang="en-AU"/>
          </a:p>
        </p:txBody>
      </p:sp>
    </p:spTree>
    <p:extLst>
      <p:ext uri="{BB962C8B-B14F-4D97-AF65-F5344CB8AC3E}">
        <p14:creationId xmlns:p14="http://schemas.microsoft.com/office/powerpoint/2010/main" val="3325683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hyperlink" Target="http://www.google.com.au/url?sa=i&amp;rct=j&amp;q=&amp;esrc=s&amp;source=images&amp;cd=&amp;cad=rja&amp;uact=8&amp;ved=0CAcQjRw&amp;url=http://www.cbtrust.org/site/apps/nlnet/content2.aspx?c%3DmiJPKXPCJnH%26b%3D8015065%26ct%3D11572481&amp;ei=0vlKVa6vOqPFmAWXhYHQAg&amp;bvm=bv.92765956,d.dGY&amp;psig=AFQjCNFGSLtjNX_wWZWT8brrM86ae7u-5A&amp;ust=143106337118703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www.google.com.au/url?sa=i&amp;rct=j&amp;q=&amp;esrc=s&amp;source=images&amp;cd=&amp;cad=rja&amp;uact=8&amp;ved=0CAcQjRw&amp;url=http://www.herald.co.zw/rains-to-persist-throughout-festive-season/&amp;ei=ov5KVbi8HaS8mAWc8YGgBg&amp;bvm=bv.92765956,d.dGY&amp;psig=AFQjCNETn7C1QVMRqp1s5glMjCFc6dityg&amp;ust=143106420272452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http://farm4.static.flickr.com/3242/2678220048_4f94ed0319.jpg" TargetMode="Externa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au/url?sa=i&amp;rct=j&amp;q=&amp;esrc=s&amp;source=images&amp;cd=&amp;cad=rja&amp;uact=8&amp;ved=&amp;url=http://keyboardkrumbs.com/bananas/&amp;ei=t_ZKVbycJuLfmgWez4DoBA&amp;bvm=bv.92765956,d.dGY&amp;psig=AFQjCNHv3AaAnCS3X95xtaNXUtbXZNlpog&amp;ust=1431062584079236"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hyperlink" Target="http://www.google.com.au/url?sa=i&amp;rct=j&amp;q=&amp;esrc=s&amp;source=images&amp;cd=&amp;cad=rja&amp;uact=8&amp;ved=0CAcQjRw&amp;url=http://www.wisegeek.org/what-is-the-penalty-for-chewing-gum-in-singapore.htm&amp;ei=ffVKVf_cFsPFmQX36IDIAw&amp;bvm=bv.92765956,d.dGY&amp;psig=AFQjCNHXlmq-mUiBU3ytFG7b8XgGnBMbfA&amp;ust=1431062248358421"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9.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2150-A10E-4B54-B30E-7445DB743424}"/>
              </a:ext>
            </a:extLst>
          </p:cNvPr>
          <p:cNvSpPr>
            <a:spLocks noGrp="1"/>
          </p:cNvSpPr>
          <p:nvPr>
            <p:ph type="ctrTitle"/>
          </p:nvPr>
        </p:nvSpPr>
        <p:spPr>
          <a:xfrm>
            <a:off x="2810754" y="1670714"/>
            <a:ext cx="9144000" cy="1134753"/>
          </a:xfrm>
        </p:spPr>
        <p:txBody>
          <a:bodyPr>
            <a:normAutofit/>
          </a:bodyPr>
          <a:lstStyle/>
          <a:p>
            <a:pPr algn="l"/>
            <a:r>
              <a:rPr lang="en-AU" dirty="0" smtClean="0">
                <a:latin typeface="Arial" panose="020B0604020202020204" pitchFamily="34" charset="0"/>
                <a:cs typeface="Arial" panose="020B0604020202020204" pitchFamily="34" charset="0"/>
              </a:rPr>
              <a:t>Litter and the Environment</a:t>
            </a:r>
            <a:endParaRPr lang="en-AU" dirty="0">
              <a:latin typeface="Arial" panose="020B0604020202020204" pitchFamily="34" charset="0"/>
              <a:cs typeface="Arial" panose="020B0604020202020204" pitchFamily="34" charset="0"/>
            </a:endParaRPr>
          </a:p>
        </p:txBody>
      </p:sp>
      <p:sp>
        <p:nvSpPr>
          <p:cNvPr id="5" name="Subtitle 2"/>
          <p:cNvSpPr>
            <a:spLocks noGrp="1"/>
          </p:cNvSpPr>
          <p:nvPr>
            <p:ph type="subTitle" idx="1"/>
          </p:nvPr>
        </p:nvSpPr>
        <p:spPr>
          <a:xfrm>
            <a:off x="2810754" y="2840889"/>
            <a:ext cx="9144000" cy="1655762"/>
          </a:xfrm>
        </p:spPr>
        <p:txBody>
          <a:bodyPr/>
          <a:lstStyle/>
          <a:p>
            <a:pPr algn="l"/>
            <a:r>
              <a:rPr lang="en-GB" sz="3000" i="1" dirty="0" smtClean="0">
                <a:latin typeface="Arial" panose="020B0604020202020204" pitchFamily="34" charset="0"/>
                <a:cs typeface="Arial" panose="020B0604020202020204" pitchFamily="34" charset="0"/>
              </a:rPr>
              <a:t>Lesson 3 </a:t>
            </a:r>
          </a:p>
          <a:p>
            <a:pPr algn="l"/>
            <a:r>
              <a:rPr lang="en-GB" sz="3000" i="1" dirty="0" err="1" smtClean="0">
                <a:latin typeface="Arial" panose="020B0604020202020204" pitchFamily="34" charset="0"/>
                <a:cs typeface="Arial" panose="020B0604020202020204" pitchFamily="34" charset="0"/>
              </a:rPr>
              <a:t>NetWaste</a:t>
            </a:r>
            <a:r>
              <a:rPr lang="en-GB" sz="3000" i="1" dirty="0" smtClean="0">
                <a:latin typeface="Arial" panose="020B0604020202020204" pitchFamily="34" charset="0"/>
                <a:cs typeface="Arial" panose="020B0604020202020204" pitchFamily="34" charset="0"/>
              </a:rPr>
              <a:t> </a:t>
            </a:r>
            <a:r>
              <a:rPr lang="en-GB" sz="3000" i="1" dirty="0">
                <a:latin typeface="Arial" panose="020B0604020202020204" pitchFamily="34" charset="0"/>
                <a:cs typeface="Arial" panose="020B0604020202020204" pitchFamily="34" charset="0"/>
              </a:rPr>
              <a:t>Teacher Resource for primary</a:t>
            </a:r>
            <a:r>
              <a:rPr lang="en-GB" sz="3000" dirty="0">
                <a:latin typeface="Arial" panose="020B0604020202020204" pitchFamily="34" charset="0"/>
                <a:cs typeface="Arial" panose="020B0604020202020204" pitchFamily="34" charset="0"/>
              </a:rPr>
              <a:t> </a:t>
            </a:r>
            <a:r>
              <a:rPr lang="en-GB" sz="3000" i="1" dirty="0">
                <a:latin typeface="Arial" panose="020B0604020202020204" pitchFamily="34" charset="0"/>
                <a:cs typeface="Arial" panose="020B0604020202020204" pitchFamily="34" charset="0"/>
              </a:rPr>
              <a:t>schools</a:t>
            </a:r>
            <a:endParaRPr lang="en-AU" sz="3000" dirty="0">
              <a:latin typeface="Arial" panose="020B0604020202020204" pitchFamily="34" charset="0"/>
              <a:cs typeface="Arial" panose="020B0604020202020204" pitchFamily="34" charset="0"/>
            </a:endParaRPr>
          </a:p>
          <a:p>
            <a:pPr algn="l"/>
            <a:endParaRPr lang="en-AU" dirty="0"/>
          </a:p>
        </p:txBody>
      </p:sp>
      <p:pic>
        <p:nvPicPr>
          <p:cNvPr id="6" name="Picture 5"/>
          <p:cNvPicPr>
            <a:picLocks noChangeAspect="1"/>
          </p:cNvPicPr>
          <p:nvPr/>
        </p:nvPicPr>
        <p:blipFill>
          <a:blip r:embed="rId2"/>
          <a:stretch>
            <a:fillRect/>
          </a:stretch>
        </p:blipFill>
        <p:spPr>
          <a:xfrm>
            <a:off x="841575" y="916701"/>
            <a:ext cx="1969179" cy="1853345"/>
          </a:xfrm>
          <a:prstGeom prst="rect">
            <a:avLst/>
          </a:prstGeom>
        </p:spPr>
      </p:pic>
    </p:spTree>
    <p:extLst>
      <p:ext uri="{BB962C8B-B14F-4D97-AF65-F5344CB8AC3E}">
        <p14:creationId xmlns:p14="http://schemas.microsoft.com/office/powerpoint/2010/main" val="361575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ltLang="en-US" sz="4000" dirty="0">
                <a:latin typeface="Arial" panose="020B0604020202020204" pitchFamily="34" charset="0"/>
                <a:cs typeface="Arial" panose="020B0604020202020204" pitchFamily="34" charset="0"/>
              </a:rPr>
              <a:t>Effects</a:t>
            </a:r>
            <a:r>
              <a:rPr lang="en-AU" altLang="en-US" dirty="0">
                <a:latin typeface="Arial" panose="020B0604020202020204" pitchFamily="34" charset="0"/>
                <a:cs typeface="Arial" panose="020B0604020202020204" pitchFamily="34" charset="0"/>
              </a:rPr>
              <a:t> of litter</a:t>
            </a:r>
            <a:endParaRPr lang="en-AU" dirty="0">
              <a:latin typeface="Arial" panose="020B0604020202020204" pitchFamily="34" charset="0"/>
              <a:cs typeface="Arial" panose="020B0604020202020204" pitchFamily="34" charset="0"/>
            </a:endParaRPr>
          </a:p>
        </p:txBody>
      </p:sp>
      <p:sp>
        <p:nvSpPr>
          <p:cNvPr id="8" name="Rectangle 7"/>
          <p:cNvSpPr/>
          <p:nvPr/>
        </p:nvSpPr>
        <p:spPr>
          <a:xfrm>
            <a:off x="1153160" y="1344482"/>
            <a:ext cx="6096000" cy="3330399"/>
          </a:xfrm>
          <a:prstGeom prst="rect">
            <a:avLst/>
          </a:prstGeom>
        </p:spPr>
        <p:txBody>
          <a:bodyPr>
            <a:spAutoFit/>
          </a:bodyPr>
          <a:lstStyle/>
          <a:p>
            <a:pPr marL="285750" indent="-285750">
              <a:lnSpc>
                <a:spcPct val="20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Litter is bad for the environment</a:t>
            </a:r>
          </a:p>
          <a:p>
            <a:pPr marL="285750" indent="-285750">
              <a:lnSpc>
                <a:spcPct val="20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Litter attracts litter</a:t>
            </a:r>
          </a:p>
          <a:p>
            <a:pPr marL="285750" indent="-285750">
              <a:lnSpc>
                <a:spcPct val="20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Litter can block drains and cause flooding</a:t>
            </a:r>
          </a:p>
          <a:p>
            <a:pPr marL="285750" indent="-285750">
              <a:lnSpc>
                <a:spcPct val="20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Litter can be dangerous</a:t>
            </a:r>
          </a:p>
          <a:p>
            <a:pPr marL="285750" indent="-285750">
              <a:lnSpc>
                <a:spcPct val="20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Litter can be a fire hazard</a:t>
            </a:r>
          </a:p>
          <a:p>
            <a:pPr marL="285750" indent="-285750">
              <a:lnSpc>
                <a:spcPct val="20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Litter is expensive</a:t>
            </a:r>
            <a:endParaRPr lang="en-AU" altLang="en-US" dirty="0">
              <a:latin typeface="Arial" panose="020B0604020202020204" pitchFamily="34" charset="0"/>
              <a:cs typeface="Arial" panose="020B0604020202020204" pitchFamily="34" charset="0"/>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594" y="512456"/>
            <a:ext cx="2771775"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http://www.cbtrust.org/atf/cf/%7BEB2A714E-8219-45E8-8C3D-50EBE1847CB8%7D/Clogged%20Storm%20Drai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t="7930" b="14780"/>
          <a:stretch>
            <a:fillRect/>
          </a:stretch>
        </p:blipFill>
        <p:spPr bwMode="auto">
          <a:xfrm>
            <a:off x="4334665" y="3976555"/>
            <a:ext cx="4244908" cy="246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867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432" y="0"/>
            <a:ext cx="10515600" cy="1325563"/>
          </a:xfrm>
        </p:spPr>
        <p:txBody>
          <a:bodyPr/>
          <a:lstStyle/>
          <a:p>
            <a:r>
              <a:rPr lang="en-US" dirty="0" smtClean="0">
                <a:latin typeface="Arial" panose="020B0604020202020204" pitchFamily="34" charset="0"/>
                <a:cs typeface="Arial" panose="020B0604020202020204" pitchFamily="34" charset="0"/>
              </a:rPr>
              <a:t>Story: The </a:t>
            </a:r>
            <a:r>
              <a:rPr lang="en-US" sz="4000" dirty="0" smtClean="0">
                <a:latin typeface="Arial" panose="020B0604020202020204" pitchFamily="34" charset="0"/>
                <a:cs typeface="Arial" panose="020B0604020202020204" pitchFamily="34" charset="0"/>
              </a:rPr>
              <a:t>Journey</a:t>
            </a:r>
            <a:r>
              <a:rPr lang="en-US" dirty="0" smtClean="0">
                <a:latin typeface="Arial" panose="020B0604020202020204" pitchFamily="34" charset="0"/>
                <a:cs typeface="Arial" panose="020B0604020202020204" pitchFamily="34" charset="0"/>
              </a:rPr>
              <a:t> of Litter</a:t>
            </a:r>
            <a:endParaRPr lang="en-AU" dirty="0">
              <a:latin typeface="Arial" panose="020B0604020202020204" pitchFamily="34" charset="0"/>
              <a:cs typeface="Arial" panose="020B0604020202020204" pitchFamily="34" charset="0"/>
            </a:endParaRPr>
          </a:p>
        </p:txBody>
      </p:sp>
      <p:pic>
        <p:nvPicPr>
          <p:cNvPr id="3" name="Picture 4" descr="Bin Overfl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282" y="1325563"/>
            <a:ext cx="3121027" cy="476632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8583" y="3748733"/>
            <a:ext cx="158750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p:cNvSpPr txBox="1">
            <a:spLocks noChangeArrowheads="1"/>
          </p:cNvSpPr>
          <p:nvPr/>
        </p:nvSpPr>
        <p:spPr>
          <a:xfrm>
            <a:off x="5749544" y="1431745"/>
            <a:ext cx="3822700" cy="44735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altLang="en-US" sz="2400" dirty="0" smtClean="0">
                <a:latin typeface="Arial" panose="020B0604020202020204" pitchFamily="34" charset="0"/>
                <a:cs typeface="Arial" panose="020B0604020202020204" pitchFamily="34" charset="0"/>
              </a:rPr>
              <a:t>Lionel Litterbug had finished his lunch. </a:t>
            </a:r>
          </a:p>
          <a:p>
            <a:pPr marL="0" indent="0">
              <a:buFontTx/>
              <a:buNone/>
              <a:defRPr/>
            </a:pPr>
            <a:endParaRPr lang="en-US" altLang="en-US" sz="2400" dirty="0" smtClean="0">
              <a:latin typeface="Arial" panose="020B0604020202020204" pitchFamily="34" charset="0"/>
              <a:cs typeface="Arial" panose="020B0604020202020204" pitchFamily="34" charset="0"/>
            </a:endParaRPr>
          </a:p>
          <a:p>
            <a:pPr marL="0" indent="0">
              <a:buFontTx/>
              <a:buNone/>
              <a:defRPr/>
            </a:pPr>
            <a:r>
              <a:rPr lang="en-US" altLang="en-US" sz="2400" dirty="0" smtClean="0">
                <a:latin typeface="Arial" panose="020B0604020202020204" pitchFamily="34" charset="0"/>
                <a:cs typeface="Arial" panose="020B0604020202020204" pitchFamily="34" charset="0"/>
              </a:rPr>
              <a:t>He found a bin, but the bin was full. </a:t>
            </a:r>
          </a:p>
          <a:p>
            <a:pPr marL="0" indent="0">
              <a:buFontTx/>
              <a:buNone/>
              <a:defRPr/>
            </a:pPr>
            <a:endParaRPr lang="en-US" altLang="en-US" sz="2400" dirty="0" smtClean="0">
              <a:latin typeface="Arial" panose="020B0604020202020204" pitchFamily="34" charset="0"/>
              <a:cs typeface="Arial" panose="020B0604020202020204" pitchFamily="34" charset="0"/>
            </a:endParaRPr>
          </a:p>
          <a:p>
            <a:pPr marL="0" indent="0">
              <a:buFontTx/>
              <a:buNone/>
              <a:defRPr/>
            </a:pPr>
            <a:r>
              <a:rPr lang="en-US" altLang="en-US" sz="2400" dirty="0" smtClean="0">
                <a:latin typeface="Arial" panose="020B0604020202020204" pitchFamily="34" charset="0"/>
                <a:cs typeface="Arial" panose="020B0604020202020204" pitchFamily="34" charset="0"/>
              </a:rPr>
              <a:t>So he dropped his plastic bag on the ground next to the bin.</a:t>
            </a:r>
          </a:p>
          <a:p>
            <a:pPr>
              <a:buFontTx/>
              <a:buNone/>
              <a:defRPr/>
            </a:pPr>
            <a:r>
              <a:rPr lang="en-US" altLang="en-US" dirty="0" smtClean="0">
                <a:latin typeface="Century Gothic" pitchFamily="34" charset="0"/>
              </a:rPr>
              <a:t>				   </a:t>
            </a:r>
          </a:p>
          <a:p>
            <a:pPr>
              <a:defRPr/>
            </a:pPr>
            <a:endParaRPr lang="en-AU" altLang="en-US" sz="3600" dirty="0" smtClean="0">
              <a:latin typeface="Century Gothic" pitchFamily="34" charset="0"/>
            </a:endParaRPr>
          </a:p>
        </p:txBody>
      </p:sp>
    </p:spTree>
    <p:extLst>
      <p:ext uri="{BB962C8B-B14F-4D97-AF65-F5344CB8AC3E}">
        <p14:creationId xmlns:p14="http://schemas.microsoft.com/office/powerpoint/2010/main" val="1637328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litter_and_ib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19345" y="892347"/>
            <a:ext cx="5449887" cy="4730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8"/>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585931">
            <a:off x="5092681" y="4162798"/>
            <a:ext cx="1044798" cy="145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023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2.96296E-6 C 0.00539 -0.0213 0.00261 -0.04514 -0.00138 -0.06667 C -0.00052 -0.08125 -0.00347 -0.09167 0.00695 -0.0963 C 0.00782 -0.09815 0.00816 -0.10093 0.00973 -0.10185 C 0.0132 -0.10417 0.02084 -0.10556 0.02084 -0.10556 C 0.03004 -0.10255 0.02813 -0.1007 0.02639 -0.08889 C 0.02223 -0.09005 0.01684 -0.08866 0.01389 -0.09259 C 0.00851 -0.09977 0.01702 -0.10533 0.01945 -0.10741 C 0.02032 -0.10579 0.02605 -0.09722 0.02084 -0.09445 C 0.01893 -0.09352 0.01719 -0.09699 0.01528 -0.09815 C 0.01858 -0.1206 0.01684 -0.10232 0.01389 -0.10185 C 0.01059 -0.10139 0.00747 -0.1044 0.00417 -0.10556 C 0.00678 -0.10787 0.0099 -0.1088 0.0125 -0.11111 C 0.01407 -0.1125 0.01494 -0.11551 0.01667 -0.11667 C 0.01928 -0.11852 0.025 -0.12037 0.025 -0.12037 C 0.03143 -0.1331 0.02327 -0.11898 0.03334 -0.12963 C 0.03994 -0.13658 0.04827 -0.14769 0.05417 -0.15556 C 0.06077 -0.16435 0.05382 -0.15764 0.05834 -0.16667 C 0.05938 -0.16875 0.06129 -0.17014 0.0625 -0.17222 C 0.0691 -0.18264 0.06129 -0.17245 0.06806 -0.18519 C 0.07309 -0.19468 0.07136 -0.18658 0.075 -0.1963 C 0.07882 -0.20648 0.07917 -0.21296 0.0875 -0.21852 C 0.08837 -0.22037 0.08907 -0.22245 0.09028 -0.22408 C 0.0915 -0.2257 0.09341 -0.22593 0.09445 -0.22778 C 0.09532 -0.2294 0.09497 -0.23171 0.09584 -0.23333 C 0.09827 -0.2375 0.10139 -0.24074 0.10417 -0.24445 C 0.10556 -0.2463 0.10834 -0.25 0.10834 -0.25 C 0.11146 -0.26273 0.10695 -0.24769 0.11528 -0.26111 C 0.11615 -0.2625 0.11598 -0.26505 0.11667 -0.26667 C 0.11928 -0.27269 0.12275 -0.27662 0.12639 -0.28148 C 0.12969 -0.29468 0.12761 -0.28935 0.13195 -0.29815 C 0.13421 -0.31042 0.13039 -0.32037 0.12223 -0.32593 C 0.12032 -0.32523 0.11719 -0.32639 0.11667 -0.32408 C 0.11546 -0.31945 0.11667 -0.31389 0.11806 -0.30926 C 0.11858 -0.30741 0.11893 -0.31296 0.11945 -0.31482 C 0.11858 -0.31667 0.11841 -0.32037 0.11667 -0.32037 C 0.1132 -0.32037 0.11181 -0.31204 0.11112 -0.30926 C 0.11164 -0.30671 0.11094 -0.30324 0.1125 -0.30185 C 0.1191 -0.29653 0.11841 -0.30903 0.11945 -0.31111 C 0.12032 -0.31296 0.12223 -0.31366 0.12362 -0.31482 C 0.12796 -0.33796 0.0882 -0.32523 0.06806 -0.32593 C 0.05191 -0.32894 0.03681 -0.33727 0.02084 -0.34074 C 0.01285 -0.34607 0.00434 -0.34838 -0.00416 -0.35185 C -0.01406 -0.35579 -0.01388 -0.36042 -0.025 -0.36296 C -0.02864 -0.37037 -0.03177 -0.36991 -0.0375 -0.37408 C -0.04375 -0.3787 -0.04895 -0.38519 -0.05555 -0.38889 C -0.05989 -0.39144 -0.06805 -0.39815 -0.06805 -0.39815 C -0.07031 -0.40741 -0.07326 -0.41644 -0.075 -0.42593 C -0.07274 -0.44745 -0.07256 -0.44306 -0.05555 -0.44074 C -0.05711 -0.43195 -0.05833 -0.41296 -0.06666 -0.42963 C -0.06493 -0.43843 -0.06718 -0.44398 -0.05972 -0.44074 C -0.06024 -0.43773 -0.05937 -0.4338 -0.06111 -0.43148 C -0.06215 -0.43009 -0.0625 -0.43519 -0.0625 -0.43704 C -0.0625 -0.43889 -0.06197 -0.44097 -0.06111 -0.44259 C -0.05781 -0.44931 -0.05677 -0.44815 -0.05138 -0.45 C -0.04236 -0.4581 -0.03107 -0.45833 -0.02083 -0.46296 C -0.01111 -0.46227 -0.00138 -0.46181 0.00834 -0.46111 C 0.01285 -0.46065 0.02535 -0.46065 0.03195 -0.45741 C 0.04757 -0.44954 0.05869 -0.43611 0.07223 -0.42408 C 0.07431 -0.4132 0.07952 -0.40093 0.08612 -0.39445 C 0.08629 -0.39329 0.09028 -0.37408 0.09028 -0.37408 C 0.08785 -0.37222 0.08473 -0.37523 0.08195 -0.37593 C 0.08386 -0.37662 0.0875 -0.37523 0.0875 -0.37778 C 0.0875 -0.38611 0.07657 -0.39514 0.07223 -0.39815 C 0.06702 -0.40833 0.05539 -0.41551 0.05139 -0.42593 C 0.0474 -0.43658 0.04202 -0.44722 0.03473 -0.4537 C 0.03143 -0.46019 0.02726 -0.4625 0.02362 -0.46852 C 0.01875 -0.47639 0.01511 -0.48542 0.00973 -0.49259 C 0.00591 -0.50787 0.01268 -0.48495 -0.00277 -0.50556 C -0.00694 -0.51111 -0.01284 -0.51458 -0.01666 -0.52037 C -0.02083 -0.52662 -0.02864 -0.54051 -0.03055 -0.54815 C -0.02951 -0.55255 -0.02899 -0.56088 -0.02222 -0.55185 C -0.02118 -0.55046 -0.02256 -0.54769 -0.02361 -0.5463 C -0.02395 -0.54583 -0.04079 -0.53426 -0.02916 -0.54445 C -0.02864 -0.54259 -0.02916 -0.53889 -0.02777 -0.53889 C -0.02638 -0.53889 -0.02638 -0.54445 -0.02638 -0.54445 " pathEditMode="relative" ptsTypes="fffffffffffffffffffffffffffffffffffffffffffffffffffffffffffffffffffffffffffA">
                                      <p:cBhvr>
                                        <p:cTn id="6" dur="6000" fill="hold"/>
                                        <p:tgtEl>
                                          <p:spTgt spid="4"/>
                                        </p:tgtEl>
                                        <p:attrNameLst>
                                          <p:attrName>ppt_x</p:attrName>
                                          <p:attrName>ppt_y</p:attrName>
                                        </p:attrNameLst>
                                      </p:cBhvr>
                                    </p:animMotion>
                                  </p:childTnLst>
                                </p:cTn>
                              </p:par>
                            </p:childTnLst>
                          </p:cTn>
                        </p:par>
                        <p:par>
                          <p:cTn id="7" fill="hold">
                            <p:stCondLst>
                              <p:cond delay="6000"/>
                            </p:stCondLst>
                            <p:childTnLst>
                              <p:par>
                                <p:cTn id="8" presetID="1" presetClass="exit" presetSubtype="0" fill="hold" nodeType="afterEffect">
                                  <p:stCondLst>
                                    <p:cond delay="0"/>
                                  </p:stCondLst>
                                  <p:childTnLst>
                                    <p:set>
                                      <p:cBhvr>
                                        <p:cTn id="9"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lear-bag-tree-rm-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85824" y="815416"/>
            <a:ext cx="6724650" cy="52625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8"/>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536961">
            <a:off x="4275112" y="1689085"/>
            <a:ext cx="1135507" cy="158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280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6806 1.85185E-6 C -0.05816 -0.00139 -0.04965 -0.00371 -0.03976 -0.00556 C -0.03681 -0.00671 -0.0342 -0.00834 -0.03125 -0.00926 C -0.02691 -0.01065 -0.01788 -0.01296 -0.01788 -0.01273 C 0.04896 -0.01204 0.11701 -0.0081 0.18403 -0.01111 C 0.19271 -0.01227 0.20278 -0.01042 0.21059 -0.01482 C 0.22014 -0.01991 0.21476 -0.01806 0.22569 -0.02037 C 0.23194 -0.02477 0.23767 -0.02732 0.23958 -0.03519 C 0.2408 -0.04005 0.24288 -0.05 0.24288 -0.04977 C 0.2408 -0.06875 0.24167 -0.07338 0.22413 -0.07963 C 0.2118 -0.07778 0.20851 -0.07801 0.2059 -0.06482 C 0.2066 -0.06065 0.20798 -0.05324 0.21059 -0.05 C 0.22031 -0.03935 0.23542 -0.03796 0.24774 -0.03334 C 0.25798 -0.03403 0.27639 -0.03472 0.28819 -0.03704 C 0.29722 -0.03889 0.3033 -0.04699 0.3118 -0.05 C 0.32708 -0.06296 0.34114 -0.06829 0.36059 -0.07037 C 0.37222 -0.07477 0.38524 -0.07685 0.39739 -0.07963 C 0.43038 -0.07871 0.44514 -0.0831 0.46996 -0.07408 C 0.47517 -0.06829 0.47639 -0.0632 0.4816 -0.05741 C 0.48663 -0.04097 0.48229 -0.03125 0.46996 -0.02408 C 0.4441 -0.02685 0.45833 -0.02361 0.44427 -0.03889 C 0.43819 -0.06574 0.4691 -0.07292 0.48663 -0.07778 C 0.52396 -0.07593 0.51753 -0.0757 0.54358 -0.06852 C 0.55399 -0.06111 0.56389 -0.05556 0.57378 -0.04815 C 0.57552 -0.04699 0.57743 -0.04722 0.57917 -0.0463 C 0.58108 -0.04537 0.58264 -0.04398 0.5842 -0.04259 C 0.59236 -0.03611 0.59809 -0.02755 0.60764 -0.02408 C 0.61302 -0.01806 0.62187 -0.00926 0.62604 -0.00185 C 0.63246 0.00926 0.63194 0.01528 0.64114 0.02222 C 0.64774 0.03264 0.65469 0.04213 0.66146 0.05185 C 0.66406 0.05532 0.6651 0.06018 0.66823 0.06296 C 0.67552 0.06898 0.68073 0.07291 0.68663 0.08148 C 0.68854 0.08403 0.68958 0.0868 0.69184 0.08889 C 0.70104 0.09791 0.71371 0.10555 0.72361 0.11296 C 0.73472 0.12083 0.74531 0.12963 0.75729 0.13518 C 0.76788 0.14028 0.78021 0.14051 0.79097 0.14444 C 0.79826 0.14375 0.80555 0.14398 0.81285 0.14259 C 0.81996 0.1412 0.82326 0.12708 0.82969 0.12222 C 0.83194 0.11852 0.83351 0.11435 0.83628 0.11111 C 0.83802 0.10926 0.83993 0.10764 0.84114 0.10555 C 0.84844 0.09537 0.84948 0.09097 0.85989 0.08518 C 0.86423 0.06157 0.85781 0.08796 0.86684 0.07037 C 0.86858 0.0669 0.87014 0.05926 0.87014 0.05949 C 0.8717 0.04676 0.87326 0.04004 0.86684 0.02963 C 0.8651 0.03079 0.86198 0.03125 0.8618 0.03333 C 0.85712 0.06111 0.86858 0.04884 0.86858 0.04074 " pathEditMode="relative" rAng="0" ptsTypes="fffffffffffffffffffffffffffffffffffffffffffffA">
                                      <p:cBhvr>
                                        <p:cTn id="8" dur="5000" fill="hold"/>
                                        <p:tgtEl>
                                          <p:spTgt spid="6"/>
                                        </p:tgtEl>
                                        <p:attrNameLst>
                                          <p:attrName>ppt_x</p:attrName>
                                          <p:attrName>ppt_y</p:attrName>
                                        </p:attrNameLst>
                                      </p:cBhvr>
                                      <p:rCtr x="47066" y="3056"/>
                                    </p:animMotion>
                                  </p:childTnLst>
                                </p:cTn>
                              </p:par>
                            </p:childTnLst>
                          </p:cTn>
                        </p:par>
                        <p:par>
                          <p:cTn id="9" fill="hold">
                            <p:stCondLst>
                              <p:cond delay="5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upload.wikimedia.org/wikipedia/commons/0/09/Storm_Dr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958" y="1415778"/>
            <a:ext cx="5803624" cy="387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www.herald.co.zw/wp-content/uploads/2014/12/RAINING.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064" y="259600"/>
            <a:ext cx="5135288" cy="385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970929">
            <a:off x="6379608" y="2326760"/>
            <a:ext cx="91757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59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11111E-6 C 0.00625 0.00278 0.00937 0.01111 0.01562 0.01389 C 0.01892 0.0206 0.02482 0.02153 0.03021 0.025 C 0.03576 0.0287 0.03958 0.03171 0.04583 0.03333 C 0.05764 0.0412 0.04062 0.03056 0.05625 0.0375 C 0.05972 0.03912 0.06302 0.04329 0.06666 0.04445 C 0.071 0.04583 0.09166 0.04722 0.09271 0.04722 C 0.1 0.04676 0.10729 0.04653 0.11458 0.04583 C 0.12378 0.04491 0.13524 0.03426 0.14271 0.02778 C 0.14514 0.0257 0.14652 0.02153 0.14896 0.01945 C 0.15191 0.01343 0.15521 0.00671 0.15729 -1.11111E-6 C 0.15816 -0.00278 0.15937 -0.00833 0.15937 -0.0081 C 0.15902 -0.0125 0.15902 -0.01667 0.15833 -0.02083 C 0.15729 -0.02616 0.14739 -0.03449 0.14375 -0.03611 C 0.13194 -0.03495 0.12048 -0.03403 0.11041 -0.025 C 0.10677 -0.01018 0.10694 0.00625 0.11354 0.01945 C 0.11545 0.02986 0.12083 0.03009 0.12708 0.03472 C 0.13455 0.04028 0.13958 0.04445 0.14791 0.04722 C 0.14896 0.04769 0.15 0.04792 0.15104 0.04861 C 0.15208 0.04931 0.15295 0.05093 0.15416 0.05139 C 0.15746 0.05278 0.16458 0.05417 0.16458 0.0544 C 0.18698 0.05347 0.20173 0.05255 0.22187 0.04861 C 0.22882 0.0456 0.23715 0.04745 0.24375 0.04306 C 0.24687 0.04097 0.25312 0.0375 0.25312 0.03773 C 0.25625 0.03333 0.25885 0.03241 0.2625 0.02917 C 0.26319 0.02778 0.26354 0.02593 0.26458 0.025 C 0.2658 0.02384 0.26771 0.02477 0.26875 0.02361 C 0.27066 0.02153 0.27152 0.01806 0.27291 0.01528 C 0.2743 0.0125 0.27708 0.00695 0.27708 0.00718 C 0.27777 -0.00023 0.27951 -0.00579 0.27604 -0.0125 C 0.27517 -0.01412 0.27326 -0.01412 0.27187 -0.01528 C 0.26979 -0.0169 0.26562 -0.02083 0.26562 -0.0206 C 0.25868 -0.02014 0.24739 -0.02037 0.24062 -0.01528 C 0.23576 -0.01157 0.23264 -0.00671 0.22812 -0.00278 C 0.22673 0.00093 0.22534 0.00463 0.22396 0.00833 C 0.22048 0.01736 0.22413 0.0287 0.225 0.03889 C 0.22673 0.05995 0.24392 0.0794 0.25416 0.09306 C 0.25781 0.09792 0.25746 0.10324 0.2625 0.10556 C 0.26718 0.11181 0.27187 0.11806 0.27812 0.12083 C 0.28368 0.12824 0.2783 0.12269 0.2875 0.12639 C 0.30086 0.13171 0.31284 0.13843 0.32708 0.14028 C 0.33385 0.14259 0.34791 0.14445 0.34791 0.14468 C 0.34896 0.14491 0.35 0.14583 0.35104 0.14583 C 0.35694 0.14583 0.36284 0.14514 0.36875 0.14445 C 0.37552 0.14352 0.3783 0.13357 0.38333 0.12917 C 0.38524 0.12176 0.38767 0.10718 0.38333 0.10139 C 0.38177 0.09931 0.37916 0.09838 0.37708 0.09722 C 0.375 0.09607 0.37083 0.09445 0.37083 0.09468 C 0.3559 0.0956 0.34444 0.09607 0.33229 0.10695 C 0.32968 0.11204 0.325 0.11806 0.32291 0.12361 C 0.31857 0.13542 0.31493 0.14676 0.3125 0.15972 C 0.31371 0.175 0.31771 0.19167 0.32604 0.20278 C 0.32743 0.20857 0.32847 0.21181 0.33229 0.21528 C 0.33472 0.225 0.34062 0.23195 0.34479 0.24028 C 0.346 0.24283 0.34687 0.24861 0.34687 0.24884 C 0.34618 0.25857 0.34843 0.26296 0.34271 0.26806 C 0.33975 0.2706 0.33333 0.275 0.33333 0.27523 C 0.33264 0.27639 0.33211 0.27801 0.33125 0.27917 C 0.33038 0.28033 0.32847 0.28033 0.32812 0.28195 C 0.32656 0.29144 0.33125 0.29815 0.33646 0.30278 C 0.34236 0.31482 0.33455 0.3007 0.34166 0.30833 C 0.34271 0.30949 0.34288 0.31134 0.34375 0.3125 C 0.34461 0.31366 0.34583 0.31435 0.34687 0.31528 C 0.34757 0.31667 0.34809 0.31829 0.34896 0.31945 C 0.34982 0.3206 0.35191 0.3206 0.35208 0.32222 C 0.3526 0.3287 0.33819 0.36389 0.35104 0.34167 C 0.35086 0.34306 0.35086 0.34491 0.35 0.34583 C 0.35 0.34607 0.34392 0.3706 0.34236 0.3713 C 0.33871 0.37292 0.34444 0.38773 0.34236 0.39167 C 0.34323 0.39931 0.47777 0.38056 0.48541 0.38056 " pathEditMode="relative" rAng="0" ptsTypes="ffffffffffffffffffffffffffffffffffffffffffffffffffffffffffffffffffffff">
                                      <p:cBhvr>
                                        <p:cTn id="6" dur="5000" fill="hold"/>
                                        <p:tgtEl>
                                          <p:spTgt spid="7"/>
                                        </p:tgtEl>
                                        <p:attrNameLst>
                                          <p:attrName>ppt_x</p:attrName>
                                          <p:attrName>ppt_y</p:attrName>
                                        </p:attrNameLst>
                                      </p:cBhvr>
                                      <p:rCtr x="24271" y="18148"/>
                                    </p:animMotion>
                                  </p:childTnLst>
                                </p:cTn>
                              </p:par>
                            </p:childTnLst>
                          </p:cTn>
                        </p:par>
                        <p:par>
                          <p:cTn id="7" fill="hold">
                            <p:stCondLst>
                              <p:cond delay="5000"/>
                            </p:stCondLst>
                            <p:childTnLst>
                              <p:par>
                                <p:cTn id="8" presetID="1" presetClass="exit" presetSubtype="0" fill="hold" nodeType="afterEffect">
                                  <p:stCondLst>
                                    <p:cond delay="0"/>
                                  </p:stCondLst>
                                  <p:childTnLst>
                                    <p:set>
                                      <p:cBhvr>
                                        <p:cTn id="9"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SHARED RESOURCES\Image Library\Waste\Litter\Litter &amp; Water\Photo's\Litter in Stromwater Dr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995" y="826924"/>
            <a:ext cx="66865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970929">
            <a:off x="5654051" y="3658603"/>
            <a:ext cx="917575"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24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11111E-6 C 0.00625 0.00278 0.00937 0.01111 0.01562 0.01389 C 0.01892 0.0206 0.02482 0.02153 0.03021 0.025 C 0.03576 0.0287 0.03958 0.03171 0.04583 0.03333 C 0.05764 0.0412 0.04062 0.03056 0.05625 0.0375 C 0.05972 0.03912 0.06302 0.04329 0.06666 0.04445 C 0.071 0.04583 0.09166 0.04722 0.09271 0.04722 C 0.1 0.04676 0.10729 0.04653 0.11458 0.04583 C 0.12378 0.04491 0.13524 0.03426 0.14271 0.02778 C 0.14514 0.0257 0.14652 0.02153 0.14896 0.01945 C 0.15191 0.01343 0.15521 0.00671 0.15729 -1.11111E-6 C 0.15816 -0.00278 0.15937 -0.00833 0.15937 -0.0081 C 0.15902 -0.0125 0.15902 -0.01667 0.15833 -0.02083 C 0.15729 -0.02616 0.14739 -0.03449 0.14375 -0.03611 C 0.13194 -0.03495 0.12048 -0.03403 0.11041 -0.025 C 0.10677 -0.01018 0.10694 0.00625 0.11354 0.01945 C 0.11545 0.02986 0.12083 0.03009 0.12708 0.03472 C 0.13455 0.04028 0.13958 0.04445 0.14791 0.04722 C 0.14896 0.04769 0.15 0.04792 0.15104 0.04861 C 0.15208 0.04931 0.15295 0.05093 0.15416 0.05139 C 0.15746 0.05278 0.16458 0.05417 0.16458 0.0544 C 0.18698 0.05347 0.20173 0.05255 0.22187 0.04861 C 0.22882 0.0456 0.23715 0.04745 0.24375 0.04306 C 0.24687 0.04097 0.25312 0.0375 0.25312 0.03773 C 0.25625 0.03333 0.25885 0.03241 0.2625 0.02917 C 0.26319 0.02778 0.26354 0.02593 0.26458 0.025 C 0.2658 0.02384 0.26771 0.02477 0.26875 0.02361 C 0.27066 0.02153 0.27152 0.01806 0.27291 0.01528 C 0.2743 0.0125 0.27708 0.00695 0.27708 0.00718 C 0.27777 -0.00023 0.27951 -0.00579 0.27604 -0.0125 C 0.27517 -0.01412 0.27326 -0.01412 0.27187 -0.01528 C 0.26979 -0.0169 0.26562 -0.02083 0.26562 -0.0206 C 0.25868 -0.02014 0.24739 -0.02037 0.24062 -0.01528 C 0.23576 -0.01157 0.23264 -0.00671 0.22812 -0.00278 C 0.22673 0.00093 0.22534 0.00463 0.22396 0.00833 C 0.22048 0.01736 0.22413 0.0287 0.225 0.03889 C 0.22673 0.05995 0.24392 0.0794 0.25416 0.09306 C 0.25781 0.09792 0.25746 0.10324 0.2625 0.10556 C 0.26718 0.11181 0.27187 0.11806 0.27812 0.12083 C 0.28368 0.12824 0.2783 0.12269 0.2875 0.12639 C 0.30086 0.13171 0.31284 0.13843 0.32708 0.14028 C 0.33385 0.14259 0.34791 0.14445 0.34791 0.14468 C 0.34896 0.14491 0.35 0.14583 0.35104 0.14583 C 0.35694 0.14583 0.36284 0.14514 0.36875 0.14445 C 0.37552 0.14352 0.3783 0.13357 0.38333 0.12917 C 0.38524 0.12176 0.38767 0.10718 0.38333 0.10139 C 0.38177 0.09931 0.37916 0.09838 0.37708 0.09722 C 0.375 0.09607 0.37083 0.09445 0.37083 0.09468 C 0.3559 0.0956 0.34444 0.09607 0.33229 0.10695 C 0.32968 0.11204 0.325 0.11806 0.32291 0.12361 C 0.31857 0.13542 0.31493 0.14676 0.3125 0.15972 C 0.31371 0.175 0.31771 0.19167 0.32604 0.20278 C 0.32743 0.20857 0.32847 0.21181 0.33229 0.21528 C 0.33472 0.225 0.34062 0.23195 0.34479 0.24028 C 0.346 0.24283 0.34687 0.24861 0.34687 0.24884 C 0.34618 0.25857 0.34843 0.26296 0.34271 0.26806 C 0.33975 0.2706 0.33333 0.275 0.33333 0.27523 C 0.33264 0.27639 0.33211 0.27801 0.33125 0.27917 C 0.33038 0.28033 0.32847 0.28033 0.32812 0.28195 C 0.32656 0.29144 0.33125 0.29815 0.33646 0.30278 C 0.34236 0.31482 0.33455 0.3007 0.34166 0.30833 C 0.34271 0.30949 0.34288 0.31134 0.34375 0.3125 C 0.34461 0.31366 0.34583 0.31435 0.34687 0.31528 C 0.34757 0.31667 0.34809 0.31829 0.34896 0.31945 C 0.34982 0.3206 0.35191 0.3206 0.35208 0.32222 C 0.3526 0.3287 0.33819 0.36389 0.35104 0.34167 C 0.35086 0.34306 0.35086 0.34491 0.35 0.34583 C 0.35 0.34607 0.34392 0.3706 0.34236 0.3713 C 0.33871 0.37292 0.34444 0.38773 0.34236 0.39167 C 0.34323 0.39931 0.47777 0.38056 0.48541 0.38056 " pathEditMode="relative" rAng="0" ptsTypes="ffffffffffffffffffffffffffffffffffffffffffffffffffffffffffffffffffffff">
                                      <p:cBhvr>
                                        <p:cTn id="6" dur="5000" fill="hold"/>
                                        <p:tgtEl>
                                          <p:spTgt spid="3"/>
                                        </p:tgtEl>
                                        <p:attrNameLst>
                                          <p:attrName>ppt_x</p:attrName>
                                          <p:attrName>ppt_y</p:attrName>
                                        </p:attrNameLst>
                                      </p:cBhvr>
                                      <p:rCtr x="24271" y="18148"/>
                                    </p:animMotion>
                                  </p:childTnLst>
                                </p:cTn>
                              </p:par>
                            </p:childTnLst>
                          </p:cTn>
                        </p:par>
                        <p:par>
                          <p:cTn id="7" fill="hold">
                            <p:stCondLst>
                              <p:cond delay="5000"/>
                            </p:stCondLst>
                            <p:childTnLst>
                              <p:par>
                                <p:cTn id="8" presetID="1" presetClass="exit" presetSubtype="0" fill="hold" nodeType="after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SHARED RESOURCES\Image Library\Waste\Litter\Litter &amp; Water\Photo's\Litter in River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374" y="754914"/>
            <a:ext cx="707707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ttp://farm4.static.flickr.com/3242/2678220048_4f94ed0319.jpg"/>
          <p:cNvPicPr>
            <a:picLocks noChangeAspect="1" noChangeArrowheads="1"/>
          </p:cNvPicPr>
          <p:nvPr/>
        </p:nvPicPr>
        <p:blipFill>
          <a:blip r:embed="rId4" r:link="rId5">
            <a:extLst>
              <a:ext uri="{28A0092B-C50C-407E-A947-70E740481C1C}">
                <a14:useLocalDpi xmlns:a14="http://schemas.microsoft.com/office/drawing/2010/main" val="0"/>
              </a:ext>
            </a:extLst>
          </a:blip>
          <a:srcRect t="9525" b="9903"/>
          <a:stretch>
            <a:fillRect/>
          </a:stretch>
        </p:blipFill>
        <p:spPr bwMode="auto">
          <a:xfrm>
            <a:off x="6556511" y="3941403"/>
            <a:ext cx="23907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694647">
            <a:off x="3331351" y="2948562"/>
            <a:ext cx="767031" cy="106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288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7.03704E-6 C 0.0092 -0.00208 0.01892 -0.00161 0.02778 -0.00555 C 0.06372 0.00139 0.08316 -0.01411 0.11111 -0.03888 C 0.1158 -0.04305 0.1224 -0.04073 0.12778 -0.04259 C 0.13837 -0.04097 0.14514 -0.03819 0.15417 -0.03148 C 0.16007 -0.02708 0.16458 -0.01944 0.17083 -0.01666 C 0.17847 -0.00902 0.18663 -0.00763 0.19583 -0.00555 C 0.20677 -0.00694 0.21493 -0.00948 0.225 -0.01296 C 0.23212 -0.01921 0.24097 -0.02083 0.24861 -0.02592 C 0.25243 -0.03611 0.26128 -0.06342 0.26806 -0.06851 C 0.27413 -0.07314 0.28507 -0.07453 0.29167 -0.07592 C 0.30642 -0.0743 0.32014 -0.07036 0.33472 -0.06851 C 0.34618 -0.06342 0.3401 -0.06527 0.35278 -0.06296 C 0.36076 -0.05763 0.3691 -0.05277 0.37778 -0.04999 C 0.38229 -0.04398 0.39566 -0.02754 0.40139 -0.02592 C 0.41198 -0.02314 0.42274 -0.02245 0.43333 -0.02036 C 0.44115 -0.01689 0.44896 -0.01365 0.45694 -0.01111 C 0.49028 -0.01388 0.49375 -0.01411 0.51806 -0.02222 C 0.51979 -0.02407 0.52153 -0.02615 0.52361 -0.02777 C 0.52483 -0.0287 0.52656 -0.02847 0.52778 -0.02962 C 0.52934 -0.03101 0.53021 -0.03402 0.53194 -0.03518 C 0.53455 -0.0368 0.5375 -0.03634 0.54028 -0.03703 C 0.54826 -0.04236 0.55174 -0.04513 0.56111 -0.04814 C 0.56302 -0.04884 0.56667 -0.04999 0.56667 -0.04999 C 0.575 -0.0493 0.58333 -0.0493 0.59167 -0.04814 C 0.59306 -0.04791 0.59479 -0.04768 0.59583 -0.04629 C 0.59688 -0.0449 0.59653 -0.04236 0.59722 -0.04073 C 0.59878 -0.0368 0.6 -0.03217 0.60278 -0.02962 C 0.60833 -0.02476 0.61372 -0.01712 0.61944 -0.01296 C 0.63247 -0.00347 0.64635 0.00047 0.65972 0.00927 C 0.68316 0.00741 0.67708 0.00718 0.69306 0.00186 C 0.69722 -0.0037 0.7 -0.00671 0.70556 -0.00925 C 0.7099 -0.01504 0.71406 -0.01597 0.71806 -0.02222 C 0.72118 -0.02708 0.72413 -0.03495 0.72778 -0.03888 C 0.7349 -0.04652 0.72986 -0.03518 0.73333 -0.04444 " pathEditMode="relative" ptsTypes="ffffffffffffffffffffffffffffffffffA">
                                      <p:cBhvr>
                                        <p:cTn id="6" dur="6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Yamba_and_Clarence_River_Mouth"/>
          <p:cNvPicPr>
            <a:picLocks noChangeAspect="1" noChangeArrowheads="1"/>
          </p:cNvPicPr>
          <p:nvPr/>
        </p:nvPicPr>
        <p:blipFill>
          <a:blip r:embed="rId3">
            <a:extLst>
              <a:ext uri="{28A0092B-C50C-407E-A947-70E740481C1C}">
                <a14:useLocalDpi xmlns:a14="http://schemas.microsoft.com/office/drawing/2010/main" val="0"/>
              </a:ext>
            </a:extLst>
          </a:blip>
          <a:srcRect t="14783"/>
          <a:stretch>
            <a:fillRect/>
          </a:stretch>
        </p:blipFill>
        <p:spPr>
          <a:xfrm>
            <a:off x="2309759" y="1196289"/>
            <a:ext cx="7182516" cy="4756558"/>
          </a:xfrm>
          <a:prstGeom prst="rect">
            <a:avLst/>
          </a:prstGeom>
          <a:solidFill>
            <a:srgbClr val="FFFFFF">
              <a:shade val="85000"/>
            </a:srgbClr>
          </a:solidFill>
          <a:ln w="88900" cap="sq">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103585">
            <a:off x="6473220" y="4791723"/>
            <a:ext cx="673387" cy="625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77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6.0592E-6 C -0.00347 -0.01248 -0.0059 -0.02081 -0.01146 -0.03214 C -0.0151 -0.03931 -0.03889 -0.04301 -0.04305 -0.04394 C -0.07239 -0.04301 -0.11996 -0.03307 -0.14809 -0.0474 C -0.15034 -0.05041 -0.15434 -0.05411 -0.15451 -0.0592 C -0.15486 -0.06822 -0.15434 -0.07724 -0.1533 -0.08603 C -0.15243 -0.09296 -0.14409 -0.09921 -0.13923 -0.09967 C -0.12743 -0.10083 -0.11562 -0.10083 -0.10382 -0.10129 C -0.0967 -0.10245 -0.09149 -0.1036 -0.08489 -0.10638 C -0.08229 -0.1073 -0.07725 -0.10962 -0.07725 -0.10962 C -0.06996 -0.11933 -0.0776 -0.111 -0.06719 -0.11632 C -0.06406 -0.11794 -0.06146 -0.12118 -0.05833 -0.12326 C -0.05746 -0.12488 -0.05677 -0.12696 -0.05573 -0.12835 C -0.05469 -0.12974 -0.05295 -0.12997 -0.05191 -0.13159 C -0.04982 -0.13459 -0.04687 -0.14176 -0.04687 -0.14176 C -0.04288 -0.15818 -0.0493 -0.13274 -0.04305 -0.15356 C -0.04201 -0.15679 -0.04062 -0.16373 -0.04062 -0.16373 C -0.04097 -0.17483 -0.04114 -0.18616 -0.04184 -0.19727 C -0.04201 -0.19912 -0.04219 -0.2012 -0.04305 -0.20235 C -0.04913 -0.21045 -0.05017 -0.20837 -0.05712 -0.21091 C -0.07344 -0.21692 -0.08819 -0.22224 -0.10521 -0.22432 C -0.10694 -0.22479 -0.1085 -0.22525 -0.11024 -0.22594 C -0.11284 -0.22687 -0.11771 -0.22941 -0.11771 -0.22941 C -0.12344 -0.2345 -0.12812 -0.2382 -0.13298 -0.24468 C -0.13854 -0.26688 -0.13715 -0.24329 -0.13559 -0.29 C -0.13611 -0.30203 -0.13264 -0.32539 -0.14444 -0.33048 C -0.14479 -0.33209 -0.14479 -0.33418 -0.14566 -0.33556 C -0.14844 -0.33926 -0.1533 -0.33834 -0.15712 -0.33903 C -0.16788 -0.34088 -0.17031 -0.34088 -0.18229 -0.34227 C -0.19062 -0.34435 -0.1993 -0.34505 -0.20764 -0.34736 C -0.21649 -0.34967 -0.22344 -0.35568 -0.23177 -0.35915 C -0.23923 -0.36586 -0.24548 -0.37234 -0.25191 -0.38112 C -0.25503 -0.38552 -0.25625 -0.39199 -0.25955 -0.39639 C -0.26215 -0.39986 -0.26458 -0.40309 -0.26719 -0.40656 C -0.26909 -0.40911 -0.27257 -0.40934 -0.27482 -0.41142 C -0.28784 -0.42321 -0.30278 -0.43177 -0.31771 -0.43848 C -0.32725 -0.4468 -0.33628 -0.45629 -0.34444 -0.46715 C -0.34548 -0.47872 -0.3467 -0.49514 -0.35069 -0.50601 C -0.35555 -0.51919 -0.36944 -0.53191 -0.37986 -0.5363 C -0.38541 -0.54139 -0.39357 -0.5481 -0.4 -0.55157 C -0.40868 -0.55619 -0.40573 -0.55272 -0.41267 -0.55827 C -0.42344 -0.56683 -0.43125 -0.5777 -0.44062 -0.58857 " pathEditMode="relative" ptsTypes="fffffffffffffffffffffffffffffffffffffffffA">
                                      <p:cBhvr>
                                        <p:cTn id="6" dur="5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lasticbagoce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80526" y="1010320"/>
            <a:ext cx="7056437" cy="4692464"/>
          </a:xfrm>
          <a:prstGeom prst="rect">
            <a:avLst/>
          </a:prstGeom>
          <a:solidFill>
            <a:srgbClr val="FFFFFF">
              <a:shade val="85000"/>
            </a:srgbClr>
          </a:solidFill>
          <a:ln w="88900" cap="sq">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3"/>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103585">
            <a:off x="4192057" y="1804053"/>
            <a:ext cx="3033375" cy="281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196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6.0592E-6 C -0.00347 -0.01248 -0.0059 -0.02081 -0.01146 -0.03214 C -0.0151 -0.03931 -0.03889 -0.04301 -0.04305 -0.04394 C -0.07239 -0.04301 -0.11996 -0.03307 -0.14809 -0.0474 C -0.15034 -0.05041 -0.15434 -0.05411 -0.15451 -0.0592 C -0.15486 -0.06822 -0.15434 -0.07724 -0.1533 -0.08603 C -0.15243 -0.09296 -0.14409 -0.09921 -0.13923 -0.09967 C -0.12743 -0.10083 -0.11562 -0.10083 -0.10382 -0.10129 C -0.0967 -0.10245 -0.09149 -0.1036 -0.08489 -0.10638 C -0.08229 -0.1073 -0.07725 -0.10962 -0.07725 -0.10962 C -0.06996 -0.11933 -0.0776 -0.111 -0.06719 -0.11632 C -0.06406 -0.11794 -0.06146 -0.12118 -0.05833 -0.12326 C -0.05746 -0.12488 -0.05677 -0.12696 -0.05573 -0.12835 C -0.05469 -0.12974 -0.05295 -0.12997 -0.05191 -0.13159 C -0.04982 -0.13459 -0.04687 -0.14176 -0.04687 -0.14176 C -0.04288 -0.15818 -0.0493 -0.13274 -0.04305 -0.15356 C -0.04201 -0.15679 -0.04062 -0.16373 -0.04062 -0.16373 C -0.04097 -0.17483 -0.04114 -0.18616 -0.04184 -0.19727 C -0.04201 -0.19912 -0.04219 -0.2012 -0.04305 -0.20235 C -0.04913 -0.21045 -0.05017 -0.20837 -0.05712 -0.21091 C -0.07344 -0.21692 -0.08819 -0.22224 -0.10521 -0.22432 C -0.10694 -0.22479 -0.1085 -0.22525 -0.11024 -0.22594 C -0.11284 -0.22687 -0.11771 -0.22941 -0.11771 -0.22941 C -0.12344 -0.2345 -0.12812 -0.2382 -0.13298 -0.24468 C -0.13854 -0.26688 -0.13715 -0.24329 -0.13559 -0.29 C -0.13611 -0.30203 -0.13264 -0.32539 -0.14444 -0.33048 C -0.14479 -0.33209 -0.14479 -0.33418 -0.14566 -0.33556 C -0.14844 -0.33926 -0.1533 -0.33834 -0.15712 -0.33903 C -0.16788 -0.34088 -0.17031 -0.34088 -0.18229 -0.34227 C -0.19062 -0.34435 -0.1993 -0.34505 -0.20764 -0.34736 C -0.21649 -0.34967 -0.22344 -0.35568 -0.23177 -0.35915 C -0.23923 -0.36586 -0.24548 -0.37234 -0.25191 -0.38112 C -0.25503 -0.38552 -0.25625 -0.39199 -0.25955 -0.39639 C -0.26215 -0.39986 -0.26458 -0.40309 -0.26719 -0.40656 C -0.26909 -0.40911 -0.27257 -0.40934 -0.27482 -0.41142 C -0.28784 -0.42321 -0.30278 -0.43177 -0.31771 -0.43848 C -0.32725 -0.4468 -0.33628 -0.45629 -0.34444 -0.46715 C -0.34548 -0.47872 -0.3467 -0.49514 -0.35069 -0.50601 C -0.35555 -0.51919 -0.36944 -0.53191 -0.37986 -0.5363 C -0.38541 -0.54139 -0.39357 -0.5481 -0.4 -0.55157 C -0.40868 -0.55619 -0.40573 -0.55272 -0.41267 -0.55827 C -0.42344 -0.56683 -0.43125 -0.5777 -0.44062 -0.58857 " pathEditMode="relative" ptsTypes="fffffffffffffffffffffffffffffffffffffffffA">
                                      <p:cBhvr>
                                        <p:cTn id="6" dur="5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edus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059432" y="1027736"/>
            <a:ext cx="7450139" cy="4817370"/>
          </a:xfrm>
          <a:prstGeom prst="rect">
            <a:avLst/>
          </a:prstGeom>
          <a:solidFill>
            <a:srgbClr val="FFFFFF">
              <a:shade val="85000"/>
            </a:srgbClr>
          </a:solidFill>
          <a:ln w="88900" cap="sq">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54708" y="2382911"/>
            <a:ext cx="920750"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8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67362E-19 -5.06938E-6 C 0.00329 0.01225 -0.00122 -0.00255 0.00503 0.01017 C 0.00572 0.01179 0.00555 0.01387 0.00642 0.01525 C 0.01093 0.02312 0.01267 0.02404 0.0177 0.02867 C 0.02135 0.03584 0.02656 0.03908 0.03177 0.04393 C 0.04045 0.05179 0.04791 0.06359 0.05694 0.07076 C 0.0717 0.08232 0.08906 0.08556 0.10503 0.09273 C 0.11649 0.09227 0.12777 0.09204 0.13923 0.09111 C 0.14322 0.09065 0.15069 0.08602 0.15069 0.08602 C 0.15191 0.08487 0.15312 0.08348 0.15451 0.08255 C 0.15572 0.08186 0.15729 0.08186 0.15833 0.08093 C 0.16111 0.07862 0.16302 0.07492 0.16579 0.07261 C 0.16875 0.06683 0.17187 0.06151 0.17465 0.05573 C 0.17517 0.05226 0.17604 0.04902 0.17604 0.04555 C 0.17604 0.03537 0.17621 0.0252 0.17465 0.01525 C 0.17361 0.00855 0.15555 0.00554 0.15329 0.00508 C 0.14114 0.00624 0.13854 0.00624 0.12916 0.01017 C 0.12743 0.01179 0.12586 0.01364 0.12413 0.01525 C 0.1217 0.01757 0.11649 0.02196 0.11649 0.02196 C 0.11371 0.02728 0.11041 0.03167 0.10763 0.03699 C 0.10625 0.04463 0.10468 0.0511 0.10381 0.05896 C 0.10416 0.08209 0.10416 0.10499 0.10503 0.12811 C 0.10555 0.14245 0.11475 0.15748 0.12031 0.16858 C 0.12326 0.1746 0.12482 0.1783 0.12916 0.18223 C 0.13767 0.19819 0.14704 0.19819 0.15833 0.20582 C 0.16979 0.21345 0.18246 0.21692 0.19496 0.22085 C 0.21979 0.21946 0.22326 0.22802 0.2342 0.20906 C 0.23645 0.20073 0.24062 0.19264 0.24062 0.18385 C 0.24062 0.1776 0.24062 0.17136 0.23923 0.16535 C 0.23559 0.1487 0.21961 0.14338 0.20885 0.14176 C 0.18472 0.14338 0.1901 0.14037 0.17604 0.15008 C 0.17152 0.1591 0.1677 0.16812 0.16336 0.17714 C 0.16197 0.18639 0.15937 0.19518 0.15694 0.20397 C 0.15486 0.23195 0.1526 0.26109 0.15833 0.28838 C 0.16024 0.31428 0.16545 0.33741 0.17986 0.35568 C 0.18229 0.36562 0.17986 0.35984 0.19114 0.36771 C 0.19305 0.36886 0.19444 0.37118 0.19618 0.37256 C 0.20572 0.38043 0.21822 0.38505 0.22916 0.38783 C 0.25625 0.38736 0.28316 0.38736 0.31024 0.38621 C 0.31284 0.38621 0.3151 0.38366 0.3177 0.38274 C 0.33732 0.37557 0.35538 0.35961 0.36718 0.33718 C 0.37083 0.33024 0.37239 0.32238 0.37604 0.31544 C 0.37725 0.30804 0.37881 0.30203 0.38107 0.29509 C 0.38454 0.26572 0.39461 0.21229 0.36718 0.20073 C 0.35399 0.20189 0.35052 0.20073 0.34062 0.20582 C 0.33819 0.20883 0.33506 0.21068 0.33298 0.21414 C 0.33125 0.21715 0.33072 0.22108 0.32916 0.22432 C 0.32743 0.23172 0.32517 0.23866 0.32413 0.24629 C 0.32309 0.25346 0.32152 0.26803 0.32152 0.26803 C 0.32204 0.27821 0.32222 0.28838 0.32291 0.29856 C 0.32378 0.31105 0.33941 0.32839 0.34809 0.33209 C 0.35781 0.34088 0.34548 0.33047 0.35694 0.33718 C 0.35833 0.3381 0.35937 0.33972 0.36076 0.34065 C 0.37656 0.34967 0.39479 0.35152 0.41145 0.35568 C 0.50677 0.35314 0.44826 0.36007 0.47986 0.34897 C 0.49427 0.33672 0.50191 0.32723 0.51145 0.3085 C 0.51354 0.29994 0.51718 0.29139 0.52031 0.28329 C 0.5243 0.26109 0.51788 0.29185 0.52534 0.2715 C 0.52725 0.26641 0.52795 0.25693 0.52916 0.25115 C 0.53177 0.23935 0.53437 0.22756 0.5368 0.21576 C 0.53628 0.19772 0.53611 0.17992 0.53541 0.16188 C 0.53506 0.1554 0.53298 0.1413 0.52916 0.13667 C 0.52378 0.13043 0.51944 0.1295 0.51388 0.12488 C 0.49982 0.1258 0.49322 0.12233 0.48368 0.13158 C 0.48281 0.1332 0.48211 0.13528 0.48107 0.13667 C 0.48003 0.13806 0.47829 0.13829 0.47725 0.13991 C 0.47274 0.14685 0.47204 0.15309 0.4684 0.16026 C 0.46319 0.18847 0.45833 0.22293 0.471 0.24791 C 0.47326 0.25716 0.47638 0.26248 0.48107 0.26988 C 0.49496 0.29185 0.50503 0.30087 0.52656 0.30526 C 0.5375 0.30457 0.54861 0.30434 0.55954 0.30341 C 0.56944 0.30249 0.57604 0.2937 0.58489 0.29 C 0.58784 0.28399 0.59149 0.28214 0.59496 0.27659 C 0.59913 0.27011 0.60295 0.2634 0.60642 0.25624 C 0.6092 0.25068 0.61649 0.2412 0.61649 0.2412 L 0.61909 0.23103 " pathEditMode="relative" ptsTypes="ffffffffffffffffffffffffffffffffffffffffffffffffffffffffffffffffffffffffffAA">
                                      <p:cBhvr>
                                        <p:cTn id="6" dur="5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smtClean="0">
                <a:latin typeface="Arial" panose="020B0604020202020204" pitchFamily="34" charset="0"/>
                <a:cs typeface="Arial" panose="020B0604020202020204" pitchFamily="34" charset="0"/>
              </a:rPr>
              <a:t>What is litter?</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p:txBody>
      </p:sp>
      <p:sp>
        <p:nvSpPr>
          <p:cNvPr id="8" name="TextBox 7"/>
          <p:cNvSpPr txBox="1"/>
          <p:nvPr/>
        </p:nvSpPr>
        <p:spPr>
          <a:xfrm>
            <a:off x="838200" y="1666876"/>
            <a:ext cx="8829661" cy="830997"/>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Litter is any material that is dropped or discarded either directly</a:t>
            </a:r>
          </a:p>
          <a:p>
            <a:r>
              <a:rPr lang="en-US" sz="2400" dirty="0" smtClean="0">
                <a:latin typeface="Arial" panose="020B0604020202020204" pitchFamily="34" charset="0"/>
                <a:cs typeface="Arial" panose="020B0604020202020204" pitchFamily="34" charset="0"/>
              </a:rPr>
              <a:t> or indirectly into the environment</a:t>
            </a:r>
            <a:endParaRPr lang="en-AU" sz="2400" dirty="0">
              <a:latin typeface="Arial" panose="020B0604020202020204" pitchFamily="34" charset="0"/>
              <a:cs typeface="Arial" panose="020B0604020202020204" pitchFamily="34" charset="0"/>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229" y="2788167"/>
            <a:ext cx="3241675"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li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298" y="2788167"/>
            <a:ext cx="3057340" cy="22933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9916" y="2772397"/>
            <a:ext cx="3041423" cy="2289070"/>
          </a:xfrm>
          <a:prstGeom prst="rect">
            <a:avLst/>
          </a:prstGeom>
        </p:spPr>
      </p:pic>
    </p:spTree>
    <p:extLst>
      <p:ext uri="{BB962C8B-B14F-4D97-AF65-F5344CB8AC3E}">
        <p14:creationId xmlns:p14="http://schemas.microsoft.com/office/powerpoint/2010/main" val="3747997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https://s-media-cache-ak0.pinimg.com/736x/f9/53/b8/f953b8e7d47ca7a67ef1758f3597f6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772" y="990529"/>
            <a:ext cx="6724650"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60180">
            <a:off x="2168471" y="1005452"/>
            <a:ext cx="1354137" cy="187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85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2795 -0.0067 C -0.02032 -0.00347 -0.02743 -0.00763 -0.0217 -1.78538E-6 C -0.01858 0.00416 -0.01389 0.00833 -0.01025 0.0118 C -0.00469 0.02336 3.61111E-6 0.03932 0.00868 0.04718 C 0.01336 0.05921 0.02118 0.06869 0.02777 0.0791 C 0.03107 0.08418 0.02899 0.08465 0.03402 0.08765 C 0.03715 0.0895 0.0408 0.08996 0.04409 0.09112 C 0.05347 0.08996 0.05989 0.0895 0.06823 0.08603 C 0.07534 0.07956 0.08142 0.07216 0.08854 0.06568 C 0.09583 0.05042 0.11128 0.0599 0.12395 0.06059 C 0.13038 0.06638 0.13541 0.07586 0.14288 0.0791 C 0.1467 0.08418 0.1493 0.08719 0.15434 0.08927 C 0.18246 0.08742 0.171 0.08881 0.18593 0.08256 C 0.18645 0.08095 0.18732 0.07886 0.18854 0.07748 C 0.1908 0.07493 0.196 0.07077 0.196 0.071 C 0.20173 0.05944 0.20902 0.05019 0.21597 0.04047 C 0.21961 0.03608 0.22395 0.03377 0.22777 0.0303 C 0.23003 0.02822 0.23524 0.02683 0.23524 0.02706 C 0.24166 0.02752 0.24809 0.02729 0.25434 0.02868 C 0.25833 0.0296 0.25833 0.03354 0.26041 0.037 C 0.26666 0.04626 0.27309 0.05689 0.28211 0.06059 C 0.28333 0.06175 0.28455 0.06314 0.28593 0.06406 C 0.28836 0.06545 0.29357 0.0673 0.29357 0.06753 C 0.30121 0.07424 0.31128 0.07586 0.32014 0.07748 C 0.32968 0.08141 0.33784 0.08095 0.34791 0.08095 " pathEditMode="relative" rAng="0" ptsTypes="ffffffffffffffffffffffffA">
                                      <p:cBhvr>
                                        <p:cTn id="6" dur="3000" fill="hold"/>
                                        <p:tgtEl>
                                          <p:spTgt spid="6"/>
                                        </p:tgtEl>
                                        <p:attrNameLst>
                                          <p:attrName>ppt_x</p:attrName>
                                          <p:attrName>ppt_y</p:attrName>
                                        </p:attrNameLst>
                                      </p:cBhvr>
                                      <p:rCtr x="18785" y="4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urtle-plastic-bag-photo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81555" y="787452"/>
            <a:ext cx="6376988" cy="4503738"/>
          </a:xfrm>
          <a:prstGeom prst="rect">
            <a:avLst/>
          </a:prstGeom>
          <a:solidFill>
            <a:srgbClr val="FFFFFF">
              <a:shade val="85000"/>
            </a:srgbClr>
          </a:solidFill>
          <a:ln w="88900" cap="sq">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3734" y="975315"/>
            <a:ext cx="2335213"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146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n Overfl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12" y="2442558"/>
            <a:ext cx="2038673" cy="31133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ight Arrow 5"/>
          <p:cNvSpPr/>
          <p:nvPr/>
        </p:nvSpPr>
        <p:spPr>
          <a:xfrm>
            <a:off x="4769499" y="3611108"/>
            <a:ext cx="1073150" cy="776288"/>
          </a:xfrm>
          <a:prstGeom prst="rightArrow">
            <a:avLst/>
          </a:prstGeom>
          <a:solidFill>
            <a:srgbClr val="00B0F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AU"/>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7618" y="2703488"/>
            <a:ext cx="3668134" cy="259152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3321" y="3761024"/>
            <a:ext cx="10414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1756152" y="1368072"/>
            <a:ext cx="8229600" cy="1560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AU" altLang="en-US" sz="1800" dirty="0" smtClean="0">
                <a:latin typeface="Arial" panose="020B0604020202020204" pitchFamily="34" charset="0"/>
                <a:cs typeface="Arial" panose="020B0604020202020204" pitchFamily="34" charset="0"/>
              </a:rPr>
              <a:t>Do you think Lionel Litterbug knew what would happen to his plastic bag when he dropped it beside the bin? </a:t>
            </a:r>
            <a:endParaRPr lang="en-US" altLang="en-US" sz="1800" dirty="0" smtClean="0">
              <a:latin typeface="Arial" panose="020B0604020202020204" pitchFamily="34" charset="0"/>
              <a:cs typeface="Arial" panose="020B0604020202020204" pitchFamily="34" charset="0"/>
            </a:endParaRPr>
          </a:p>
          <a:p>
            <a:pPr marL="0" indent="0">
              <a:buFontTx/>
              <a:buNone/>
            </a:pPr>
            <a:endParaRPr lang="en-AU" altLang="en-US" dirty="0" smtClean="0"/>
          </a:p>
        </p:txBody>
      </p:sp>
    </p:spTree>
    <p:extLst>
      <p:ext uri="{BB962C8B-B14F-4D97-AF65-F5344CB8AC3E}">
        <p14:creationId xmlns:p14="http://schemas.microsoft.com/office/powerpoint/2010/main" val="246508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091"/>
            <a:ext cx="10515600" cy="1325563"/>
          </a:xfrm>
        </p:spPr>
        <p:txBody>
          <a:bodyPr>
            <a:normAutofit/>
          </a:bodyPr>
          <a:lstStyle/>
          <a:p>
            <a:r>
              <a:rPr lang="en-US" sz="4000" dirty="0" smtClean="0">
                <a:latin typeface="Arial" panose="020B0604020202020204" pitchFamily="34" charset="0"/>
                <a:cs typeface="Arial" panose="020B0604020202020204" pitchFamily="34" charset="0"/>
              </a:rPr>
              <a:t>Why is there so much plastic?</a:t>
            </a:r>
            <a:endParaRPr lang="en-AU" sz="4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48449" y="1185907"/>
            <a:ext cx="7562852" cy="4782043"/>
          </a:xfrm>
          <a:prstGeom prst="rect">
            <a:avLst/>
          </a:prstGeom>
        </p:spPr>
      </p:pic>
      <p:sp>
        <p:nvSpPr>
          <p:cNvPr id="5" name="Content Placeholder 2"/>
          <p:cNvSpPr txBox="1">
            <a:spLocks/>
          </p:cNvSpPr>
          <p:nvPr/>
        </p:nvSpPr>
        <p:spPr>
          <a:xfrm>
            <a:off x="1015075" y="1483976"/>
            <a:ext cx="8229600" cy="2917164"/>
          </a:xfrm>
          <a:prstGeom prst="rect">
            <a:avLst/>
          </a:prstGeom>
          <a:solidFill>
            <a:schemeClr val="bg1">
              <a:alpha val="63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Current plastic production is around 300 million </a:t>
            </a:r>
            <a:r>
              <a:rPr lang="en-US" sz="2400" dirty="0" err="1" smtClean="0"/>
              <a:t>tonnes</a:t>
            </a:r>
            <a:r>
              <a:rPr lang="en-US" sz="2400" dirty="0" smtClean="0"/>
              <a:t> per year, by 2050 it is expected to grow to almost 1 billion </a:t>
            </a:r>
            <a:r>
              <a:rPr lang="en-US" sz="2400" dirty="0" err="1" smtClean="0"/>
              <a:t>tonnes</a:t>
            </a:r>
            <a:r>
              <a:rPr lang="en-US" sz="2400" dirty="0" smtClean="0"/>
              <a:t> per year. </a:t>
            </a:r>
          </a:p>
          <a:p>
            <a:r>
              <a:rPr lang="en-US" sz="2400" dirty="0" smtClean="0"/>
              <a:t>Plastic never completely breaks down so, once it is created, it remains in our environment forever. </a:t>
            </a:r>
          </a:p>
          <a:p>
            <a:r>
              <a:rPr lang="en-US" sz="2400" dirty="0" smtClean="0"/>
              <a:t>It is predicted there will be more plastic in the ocean than fish by 2050.</a:t>
            </a:r>
            <a:endParaRPr lang="en-AU" dirty="0"/>
          </a:p>
        </p:txBody>
      </p:sp>
    </p:spTree>
    <p:extLst>
      <p:ext uri="{BB962C8B-B14F-4D97-AF65-F5344CB8AC3E}">
        <p14:creationId xmlns:p14="http://schemas.microsoft.com/office/powerpoint/2010/main" val="31553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What can you do to prevent litter?</a:t>
            </a:r>
            <a:endParaRPr lang="en-AU" sz="4000" dirty="0">
              <a:latin typeface="Arial" panose="020B0604020202020204" pitchFamily="34" charset="0"/>
              <a:cs typeface="Arial" panose="020B0604020202020204" pitchFamily="34" charset="0"/>
            </a:endParaRPr>
          </a:p>
        </p:txBody>
      </p:sp>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 y="1669076"/>
            <a:ext cx="2836778" cy="3144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1324" b="12762"/>
          <a:stretch/>
        </p:blipFill>
        <p:spPr bwMode="auto">
          <a:xfrm>
            <a:off x="3101203" y="3765643"/>
            <a:ext cx="2896925" cy="255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 descr="https://encrypted-tbn0.gstatic.com/images?q=tbn:ANd9GcQW--cGz6eyRau5Q4F3SX-3Qrx59XC-kjus2TH_gj5n8J2uapC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1264" y="2939135"/>
            <a:ext cx="2974888" cy="223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506" y="1295004"/>
            <a:ext cx="3502061" cy="229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184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975"/>
            <a:ext cx="10515600" cy="1325563"/>
          </a:xfrm>
        </p:spPr>
        <p:txBody>
          <a:bodyPr>
            <a:normAutofit/>
          </a:bodyPr>
          <a:lstStyle/>
          <a:p>
            <a:r>
              <a:rPr lang="en-US" sz="4000" dirty="0" smtClean="0">
                <a:latin typeface="Arial" panose="020B0604020202020204" pitchFamily="34" charset="0"/>
                <a:cs typeface="Arial" panose="020B0604020202020204" pitchFamily="34" charset="0"/>
              </a:rPr>
              <a:t>Fines for littering</a:t>
            </a:r>
            <a:endParaRPr lang="en-AU" sz="4000" dirty="0">
              <a:latin typeface="Arial" panose="020B0604020202020204" pitchFamily="34" charset="0"/>
              <a:cs typeface="Arial" panose="020B060402020202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035" y="2853398"/>
            <a:ext cx="2592000" cy="1480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2035" y="4453258"/>
            <a:ext cx="2592000" cy="170446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5344258" y="1067245"/>
            <a:ext cx="4737100" cy="4724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en-US" sz="2000" dirty="0" smtClean="0">
              <a:solidFill>
                <a:srgbClr val="003768"/>
              </a:solidFill>
              <a:latin typeface="Century Gothic" panose="020B0502020202020204" pitchFamily="34" charset="0"/>
            </a:endParaRPr>
          </a:p>
          <a:p>
            <a:pPr>
              <a:lnSpc>
                <a:spcPct val="150000"/>
              </a:lnSpc>
            </a:pPr>
            <a:r>
              <a:rPr lang="en-US" altLang="en-US" sz="1800" dirty="0" smtClean="0">
                <a:latin typeface="Arial" panose="020B0604020202020204" pitchFamily="34" charset="0"/>
                <a:cs typeface="Arial" panose="020B0604020202020204" pitchFamily="34" charset="0"/>
              </a:rPr>
              <a:t>General littering= $250</a:t>
            </a:r>
          </a:p>
          <a:p>
            <a:pPr>
              <a:lnSpc>
                <a:spcPct val="150000"/>
              </a:lnSpc>
            </a:pPr>
            <a:endParaRPr lang="en-US" altLang="en-US" sz="1800" dirty="0" smtClean="0">
              <a:latin typeface="Arial" panose="020B0604020202020204" pitchFamily="34" charset="0"/>
              <a:cs typeface="Arial" panose="020B0604020202020204" pitchFamily="34" charset="0"/>
            </a:endParaRPr>
          </a:p>
          <a:p>
            <a:pPr>
              <a:lnSpc>
                <a:spcPct val="150000"/>
              </a:lnSpc>
            </a:pPr>
            <a:endParaRPr lang="en-US" altLang="en-US" sz="1800" dirty="0" smtClean="0">
              <a:latin typeface="Arial" panose="020B0604020202020204" pitchFamily="34" charset="0"/>
              <a:cs typeface="Arial" panose="020B0604020202020204" pitchFamily="34" charset="0"/>
            </a:endParaRPr>
          </a:p>
          <a:p>
            <a:pPr>
              <a:lnSpc>
                <a:spcPct val="150000"/>
              </a:lnSpc>
            </a:pPr>
            <a:r>
              <a:rPr lang="en-US" altLang="en-US" sz="1800" dirty="0" smtClean="0">
                <a:latin typeface="Arial" panose="020B0604020202020204" pitchFamily="34" charset="0"/>
                <a:cs typeface="Arial" panose="020B0604020202020204" pitchFamily="34" charset="0"/>
              </a:rPr>
              <a:t>Dangerous littering= $450</a:t>
            </a:r>
          </a:p>
          <a:p>
            <a:pPr>
              <a:lnSpc>
                <a:spcPct val="150000"/>
              </a:lnSpc>
            </a:pPr>
            <a:endParaRPr lang="en-US" altLang="en-US" sz="1800" dirty="0" smtClean="0">
              <a:latin typeface="Arial" panose="020B0604020202020204" pitchFamily="34" charset="0"/>
              <a:cs typeface="Arial" panose="020B0604020202020204" pitchFamily="34" charset="0"/>
            </a:endParaRPr>
          </a:p>
          <a:p>
            <a:pPr>
              <a:lnSpc>
                <a:spcPct val="150000"/>
              </a:lnSpc>
            </a:pPr>
            <a:endParaRPr lang="en-US" altLang="en-US" sz="1800" dirty="0" smtClean="0">
              <a:latin typeface="Arial" panose="020B0604020202020204" pitchFamily="34" charset="0"/>
              <a:cs typeface="Arial" panose="020B0604020202020204" pitchFamily="34" charset="0"/>
            </a:endParaRPr>
          </a:p>
          <a:p>
            <a:pPr>
              <a:lnSpc>
                <a:spcPct val="150000"/>
              </a:lnSpc>
            </a:pPr>
            <a:r>
              <a:rPr lang="en-US" altLang="en-US" sz="1800" dirty="0" smtClean="0">
                <a:latin typeface="Arial" panose="020B0604020202020204" pitchFamily="34" charset="0"/>
                <a:cs typeface="Arial" panose="020B0604020202020204" pitchFamily="34" charset="0"/>
              </a:rPr>
              <a:t>Illegal dumping= $4000 - $7500</a:t>
            </a:r>
            <a:endParaRPr lang="en-AU" altLang="en-US" sz="18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5591"/>
          <a:stretch/>
        </p:blipFill>
        <p:spPr>
          <a:xfrm>
            <a:off x="2352035" y="1040454"/>
            <a:ext cx="2592000" cy="1698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5502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We all have a choice…</a:t>
            </a:r>
            <a:endParaRPr lang="en-AU"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003" y="1813809"/>
            <a:ext cx="3463977" cy="34639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379" y="1813809"/>
            <a:ext cx="4692815" cy="3523312"/>
          </a:xfrm>
          <a:prstGeom prst="rect">
            <a:avLst/>
          </a:prstGeom>
        </p:spPr>
      </p:pic>
    </p:spTree>
    <p:extLst>
      <p:ext uri="{BB962C8B-B14F-4D97-AF65-F5344CB8AC3E}">
        <p14:creationId xmlns:p14="http://schemas.microsoft.com/office/powerpoint/2010/main" val="544326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911" y="2187574"/>
            <a:ext cx="3744912" cy="280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838200" y="365125"/>
            <a:ext cx="10515600" cy="1325563"/>
          </a:xfrm>
        </p:spPr>
        <p:txBody>
          <a:bodyPr>
            <a:normAutofit/>
          </a:bodyPr>
          <a:lstStyle/>
          <a:p>
            <a:r>
              <a:rPr lang="en-US" sz="4000" dirty="0" smtClean="0">
                <a:latin typeface="Arial" panose="020B0604020202020204" pitchFamily="34" charset="0"/>
                <a:cs typeface="Arial" panose="020B0604020202020204" pitchFamily="34" charset="0"/>
              </a:rPr>
              <a:t>We all have a choice…</a:t>
            </a:r>
            <a:endParaRPr lang="en-AU"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422" y="2187573"/>
            <a:ext cx="4272083" cy="2805113"/>
          </a:xfrm>
          <a:prstGeom prst="rect">
            <a:avLst/>
          </a:prstGeom>
        </p:spPr>
      </p:pic>
    </p:spTree>
    <p:extLst>
      <p:ext uri="{BB962C8B-B14F-4D97-AF65-F5344CB8AC3E}">
        <p14:creationId xmlns:p14="http://schemas.microsoft.com/office/powerpoint/2010/main" val="2202648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4460"/>
            <a:ext cx="4399722" cy="3283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Lizard_Stuck_in_C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255" y="1826445"/>
            <a:ext cx="4357688" cy="332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1"/>
          <p:cNvSpPr>
            <a:spLocks noGrp="1"/>
          </p:cNvSpPr>
          <p:nvPr>
            <p:ph type="title"/>
          </p:nvPr>
        </p:nvSpPr>
        <p:spPr>
          <a:xfrm>
            <a:off x="838200" y="365125"/>
            <a:ext cx="10515600" cy="1325563"/>
          </a:xfrm>
        </p:spPr>
        <p:txBody>
          <a:bodyPr>
            <a:normAutofit/>
          </a:bodyPr>
          <a:lstStyle/>
          <a:p>
            <a:r>
              <a:rPr lang="en-US" sz="4000" dirty="0" smtClean="0">
                <a:latin typeface="Arial" panose="020B0604020202020204" pitchFamily="34" charset="0"/>
                <a:cs typeface="Arial" panose="020B0604020202020204" pitchFamily="34" charset="0"/>
              </a:rPr>
              <a:t>We all have a choice…</a:t>
            </a:r>
            <a:endParaRPr lang="en-AU"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82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What can I do?</a:t>
            </a:r>
            <a:endParaRPr lang="en-AU" sz="4000" dirty="0">
              <a:latin typeface="Arial" panose="020B0604020202020204" pitchFamily="34" charset="0"/>
              <a:cs typeface="Arial" panose="020B0604020202020204" pitchFamily="34" charset="0"/>
            </a:endParaRPr>
          </a:p>
        </p:txBody>
      </p:sp>
      <p:sp>
        <p:nvSpPr>
          <p:cNvPr id="3" name="Rectangle 2"/>
          <p:cNvSpPr/>
          <p:nvPr/>
        </p:nvSpPr>
        <p:spPr>
          <a:xfrm>
            <a:off x="1098259" y="1690688"/>
            <a:ext cx="6096000" cy="4524315"/>
          </a:xfrm>
          <a:prstGeom prst="rect">
            <a:avLst/>
          </a:prstGeom>
        </p:spPr>
        <p:txBody>
          <a:bodyPr>
            <a:spAutoFit/>
          </a:bodyPr>
          <a:lstStyle/>
          <a:p>
            <a:pPr marL="285750" indent="-285750">
              <a:buFont typeface="Arial" panose="020B0604020202020204" pitchFamily="34" charset="0"/>
              <a:buChar char="•"/>
              <a:defRPr/>
            </a:pPr>
            <a:r>
              <a:rPr lang="en-AU" sz="2400" dirty="0">
                <a:latin typeface="Arial" panose="020B0604020202020204" pitchFamily="34" charset="0"/>
                <a:cs typeface="Arial" panose="020B0604020202020204" pitchFamily="34" charset="0"/>
              </a:rPr>
              <a:t>Always use the school bins</a:t>
            </a:r>
          </a:p>
          <a:p>
            <a:pPr marL="285750" indent="-285750">
              <a:buFont typeface="Arial" panose="020B0604020202020204" pitchFamily="34" charset="0"/>
              <a:buChar char="•"/>
              <a:defRPr/>
            </a:pPr>
            <a:endParaRPr lang="en-AU"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AU" sz="2400" dirty="0">
                <a:latin typeface="Arial" panose="020B0604020202020204" pitchFamily="34" charset="0"/>
                <a:cs typeface="Arial" panose="020B0604020202020204" pitchFamily="34" charset="0"/>
              </a:rPr>
              <a:t>Put my litter back in my bag &amp; take it home</a:t>
            </a:r>
          </a:p>
          <a:p>
            <a:pPr marL="285750" indent="-285750">
              <a:buFont typeface="Arial" panose="020B0604020202020204" pitchFamily="34" charset="0"/>
              <a:buChar char="•"/>
              <a:defRPr/>
            </a:pPr>
            <a:endParaRPr lang="en-AU"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AU" sz="2400" dirty="0">
                <a:latin typeface="Arial" panose="020B0604020202020204" pitchFamily="34" charset="0"/>
                <a:cs typeface="Arial" panose="020B0604020202020204" pitchFamily="34" charset="0"/>
              </a:rPr>
              <a:t>Pick up lunchbox litter that is on the ground</a:t>
            </a:r>
          </a:p>
          <a:p>
            <a:pPr marL="285750" indent="-285750">
              <a:buFont typeface="Arial" panose="020B0604020202020204" pitchFamily="34" charset="0"/>
              <a:buChar char="•"/>
              <a:defRPr/>
            </a:pPr>
            <a:endParaRPr lang="en-AU"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AU" sz="2400" dirty="0">
                <a:latin typeface="Arial" panose="020B0604020202020204" pitchFamily="34" charset="0"/>
                <a:cs typeface="Arial" panose="020B0604020202020204" pitchFamily="34" charset="0"/>
              </a:rPr>
              <a:t>Tell people not to litter if I see them drop litter</a:t>
            </a:r>
          </a:p>
          <a:p>
            <a:pPr marL="285750" indent="-285750">
              <a:buFont typeface="Arial" panose="020B0604020202020204" pitchFamily="34" charset="0"/>
              <a:buChar char="•"/>
              <a:defRPr/>
            </a:pPr>
            <a:endParaRPr lang="en-AU"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AU" sz="2400" dirty="0">
                <a:latin typeface="Arial" panose="020B0604020202020204" pitchFamily="34" charset="0"/>
                <a:cs typeface="Arial" panose="020B0604020202020204" pitchFamily="34" charset="0"/>
              </a:rPr>
              <a:t>Pack a ‘litter-free’ lunch</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139" y="1932097"/>
            <a:ext cx="3502547" cy="324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69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Common litter items</a:t>
            </a:r>
            <a:endParaRPr lang="en-AU" sz="4000" dirty="0">
              <a:latin typeface="Arial" panose="020B0604020202020204" pitchFamily="34" charset="0"/>
              <a:cs typeface="Arial" panose="020B0604020202020204" pitchFamily="34" charset="0"/>
            </a:endParaRPr>
          </a:p>
        </p:txBody>
      </p:sp>
      <p:sp>
        <p:nvSpPr>
          <p:cNvPr id="20" name="TextBox 19"/>
          <p:cNvSpPr txBox="1"/>
          <p:nvPr/>
        </p:nvSpPr>
        <p:spPr>
          <a:xfrm>
            <a:off x="1070021" y="1613194"/>
            <a:ext cx="7662675" cy="397031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Cigarette butts</a:t>
            </a:r>
          </a:p>
          <a:p>
            <a:pPr marL="285750" indent="-285750">
              <a:lnSpc>
                <a:spcPct val="150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Fast food packaging</a:t>
            </a:r>
          </a:p>
          <a:p>
            <a:pPr marL="285750" indent="-285750">
              <a:lnSpc>
                <a:spcPct val="150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Plastic bags</a:t>
            </a:r>
          </a:p>
          <a:p>
            <a:pPr marL="285750" indent="-285750">
              <a:lnSpc>
                <a:spcPct val="150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Plastic packaging e.g. </a:t>
            </a:r>
            <a:r>
              <a:rPr lang="en-US" altLang="en-US" sz="2400" dirty="0" err="1">
                <a:latin typeface="Arial" panose="020B0604020202020204" pitchFamily="34" charset="0"/>
                <a:cs typeface="Arial" panose="020B0604020202020204" pitchFamily="34" charset="0"/>
              </a:rPr>
              <a:t>lolly</a:t>
            </a: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wrappers</a:t>
            </a:r>
            <a:r>
              <a:rPr lang="en-US" altLang="en-US" sz="2400" dirty="0">
                <a:latin typeface="Arial" panose="020B0604020202020204" pitchFamily="34" charset="0"/>
                <a:cs typeface="Arial" panose="020B0604020202020204" pitchFamily="34" charset="0"/>
              </a:rPr>
              <a:t>, chip packets</a:t>
            </a:r>
          </a:p>
          <a:p>
            <a:pPr marL="285750" indent="-285750">
              <a:lnSpc>
                <a:spcPct val="150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Paper products e.g. advertising material and dockets</a:t>
            </a:r>
          </a:p>
          <a:p>
            <a:pPr marL="285750" indent="-285750">
              <a:lnSpc>
                <a:spcPct val="150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Plastic </a:t>
            </a:r>
            <a:r>
              <a:rPr lang="en-US" altLang="en-US" sz="2400" dirty="0" smtClean="0">
                <a:latin typeface="Arial" panose="020B0604020202020204" pitchFamily="34" charset="0"/>
                <a:cs typeface="Arial" panose="020B0604020202020204" pitchFamily="34" charset="0"/>
              </a:rPr>
              <a:t>drink bottles</a:t>
            </a:r>
            <a:endParaRPr lang="en-US" altLang="en-US" sz="24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Food remains</a:t>
            </a:r>
          </a:p>
        </p:txBody>
      </p:sp>
      <p:pic>
        <p:nvPicPr>
          <p:cNvPr id="8" name="Picture 14" descr="https://encrypted-tbn1.gstatic.com/images?q=tbn:ANd9GcS1fO54nmFiedRcXZEBZ1YcNdh7IzwycDvNQOTlTHE4ogh7QyLb">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b="27740"/>
          <a:stretch>
            <a:fillRect/>
          </a:stretch>
        </p:blipFill>
        <p:spPr bwMode="auto">
          <a:xfrm>
            <a:off x="6641846" y="686094"/>
            <a:ext cx="25654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ho's watching when smokers litter their butts?  Everyone's watch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9408" y="2292899"/>
            <a:ext cx="198755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7788" y="4847555"/>
            <a:ext cx="2405353" cy="1601147"/>
          </a:xfrm>
          <a:prstGeom prst="rect">
            <a:avLst/>
          </a:prstGeom>
        </p:spPr>
      </p:pic>
    </p:spTree>
    <p:extLst>
      <p:ext uri="{BB962C8B-B14F-4D97-AF65-F5344CB8AC3E}">
        <p14:creationId xmlns:p14="http://schemas.microsoft.com/office/powerpoint/2010/main" val="1251469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In summary</a:t>
            </a:r>
            <a:endParaRPr lang="en-AU" sz="4000" dirty="0">
              <a:latin typeface="Arial" panose="020B0604020202020204" pitchFamily="34" charset="0"/>
              <a:cs typeface="Arial" panose="020B0604020202020204" pitchFamily="34" charset="0"/>
            </a:endParaRPr>
          </a:p>
        </p:txBody>
      </p:sp>
      <p:sp>
        <p:nvSpPr>
          <p:cNvPr id="18" name="Rectangle 17"/>
          <p:cNvSpPr/>
          <p:nvPr/>
        </p:nvSpPr>
        <p:spPr>
          <a:xfrm>
            <a:off x="1124081" y="1821825"/>
            <a:ext cx="5833310" cy="3416320"/>
          </a:xfrm>
          <a:prstGeom prst="rect">
            <a:avLst/>
          </a:prstGeom>
        </p:spPr>
        <p:txBody>
          <a:bodyPr wrap="square">
            <a:spAutoFit/>
          </a:bodyPr>
          <a:lstStyle/>
          <a:p>
            <a:pPr marL="285750" indent="-285750">
              <a:lnSpc>
                <a:spcPct val="15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Litter takes a long time to decompose.</a:t>
            </a:r>
          </a:p>
          <a:p>
            <a:pPr marL="285750" indent="-285750">
              <a:lnSpc>
                <a:spcPct val="15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Litter can </a:t>
            </a:r>
            <a:r>
              <a:rPr lang="en-US" altLang="en-US" dirty="0" smtClean="0">
                <a:latin typeface="Arial" panose="020B0604020202020204" pitchFamily="34" charset="0"/>
                <a:cs typeface="Arial" panose="020B0604020202020204" pitchFamily="34" charset="0"/>
              </a:rPr>
              <a:t>have devastating impacts </a:t>
            </a:r>
            <a:r>
              <a:rPr lang="en-US" altLang="en-US" dirty="0">
                <a:latin typeface="Arial" panose="020B0604020202020204" pitchFamily="34" charset="0"/>
                <a:cs typeface="Arial" panose="020B0604020202020204" pitchFamily="34" charset="0"/>
              </a:rPr>
              <a:t>on our environment and wildlife.</a:t>
            </a:r>
          </a:p>
          <a:p>
            <a:pPr marL="285750" indent="-285750">
              <a:lnSpc>
                <a:spcPct val="15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Litter moves, it does not stay in one place.  </a:t>
            </a:r>
          </a:p>
          <a:p>
            <a:pPr marL="285750" indent="-285750">
              <a:lnSpc>
                <a:spcPct val="15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People litter for a number of reasons.</a:t>
            </a:r>
          </a:p>
          <a:p>
            <a:pPr marL="285750" indent="-285750">
              <a:lnSpc>
                <a:spcPct val="150000"/>
              </a:lnSpc>
              <a:buFont typeface="Arial" panose="020B0604020202020204" pitchFamily="34" charset="0"/>
              <a:buChar char="•"/>
            </a:pPr>
            <a:r>
              <a:rPr lang="en-US" altLang="en-US" dirty="0">
                <a:latin typeface="Arial" panose="020B0604020202020204" pitchFamily="34" charset="0"/>
                <a:cs typeface="Arial" panose="020B0604020202020204" pitchFamily="34" charset="0"/>
              </a:rPr>
              <a:t>People of all ages litter</a:t>
            </a:r>
            <a:r>
              <a:rPr lang="en-US" altLang="en-US" dirty="0" smtClean="0">
                <a:latin typeface="Arial" panose="020B0604020202020204" pitchFamily="34" charset="0"/>
                <a:cs typeface="Arial" panose="020B0604020202020204" pitchFamily="34" charset="0"/>
              </a:rPr>
              <a:t>.</a:t>
            </a:r>
          </a:p>
          <a:p>
            <a:pPr>
              <a:lnSpc>
                <a:spcPct val="150000"/>
              </a:lnSpc>
            </a:pPr>
            <a:endParaRPr lang="en-US" altLang="en-US" dirty="0">
              <a:latin typeface="Arial" panose="020B0604020202020204" pitchFamily="34" charset="0"/>
              <a:cs typeface="Arial" panose="020B0604020202020204" pitchFamily="34" charset="0"/>
            </a:endParaRPr>
          </a:p>
          <a:p>
            <a:pPr>
              <a:lnSpc>
                <a:spcPct val="150000"/>
              </a:lnSpc>
            </a:pPr>
            <a:r>
              <a:rPr lang="en-US" altLang="en-US" b="1" dirty="0">
                <a:latin typeface="Arial" panose="020B0604020202020204" pitchFamily="34" charset="0"/>
                <a:cs typeface="Arial" panose="020B0604020202020204" pitchFamily="34" charset="0"/>
              </a:rPr>
              <a:t>There is no excuse for </a:t>
            </a:r>
            <a:r>
              <a:rPr lang="en-US" altLang="en-US" b="1" dirty="0" smtClean="0">
                <a:latin typeface="Arial" panose="020B0604020202020204" pitchFamily="34" charset="0"/>
                <a:cs typeface="Arial" panose="020B0604020202020204" pitchFamily="34" charset="0"/>
              </a:rPr>
              <a:t>littering.                                                   </a:t>
            </a:r>
            <a:endParaRPr lang="en-AU" altLang="en-US" b="1" dirty="0">
              <a:latin typeface="Arial" panose="020B0604020202020204" pitchFamily="34" charset="0"/>
              <a:cs typeface="Arial" panose="020B0604020202020204" pitchFamily="34" charset="0"/>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741" y="1308380"/>
            <a:ext cx="3988399" cy="467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21409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Pledge of Commitment </a:t>
            </a:r>
            <a:endParaRPr lang="en-AU" sz="4000" dirty="0">
              <a:latin typeface="Arial" panose="020B0604020202020204" pitchFamily="34" charset="0"/>
              <a:cs typeface="Arial" panose="020B0604020202020204" pitchFamily="34" charset="0"/>
            </a:endParaRPr>
          </a:p>
        </p:txBody>
      </p:sp>
      <p:sp>
        <p:nvSpPr>
          <p:cNvPr id="18" name="Rectangle 17"/>
          <p:cNvSpPr/>
          <p:nvPr/>
        </p:nvSpPr>
        <p:spPr>
          <a:xfrm>
            <a:off x="1004870" y="1804181"/>
            <a:ext cx="9791947" cy="4385816"/>
          </a:xfrm>
          <a:prstGeom prst="rect">
            <a:avLst/>
          </a:prstGeom>
        </p:spPr>
        <p:txBody>
          <a:bodyPr wrap="square">
            <a:spAutoFit/>
          </a:bodyPr>
          <a:lstStyle/>
          <a:p>
            <a:pPr>
              <a:defRPr/>
            </a:pPr>
            <a:r>
              <a:rPr lang="en-AU" dirty="0">
                <a:latin typeface="Arial" panose="020B0604020202020204" pitchFamily="34" charset="0"/>
                <a:cs typeface="Arial" panose="020B0604020202020204" pitchFamily="34" charset="0"/>
              </a:rPr>
              <a:t>Make a </a:t>
            </a:r>
            <a:r>
              <a:rPr lang="en-AU" b="1" dirty="0">
                <a:latin typeface="Arial" panose="020B0604020202020204" pitchFamily="34" charset="0"/>
                <a:cs typeface="Arial" panose="020B0604020202020204" pitchFamily="34" charset="0"/>
              </a:rPr>
              <a:t>Pledge of Commitment </a:t>
            </a:r>
            <a:r>
              <a:rPr lang="en-AU" dirty="0">
                <a:latin typeface="Arial" panose="020B0604020202020204" pitchFamily="34" charset="0"/>
                <a:cs typeface="Arial" panose="020B0604020202020204" pitchFamily="34" charset="0"/>
              </a:rPr>
              <a:t>that your class will honour for the year.  You could</a:t>
            </a:r>
            <a:r>
              <a:rPr lang="en-AU" dirty="0" smtClean="0">
                <a:latin typeface="Arial" panose="020B0604020202020204" pitchFamily="34" charset="0"/>
                <a:cs typeface="Arial" panose="020B0604020202020204" pitchFamily="34" charset="0"/>
              </a:rPr>
              <a:t>…</a:t>
            </a:r>
          </a:p>
          <a:p>
            <a:pPr lvl="0"/>
            <a:endParaRPr lang="en-AU" dirty="0" smtClean="0"/>
          </a:p>
          <a:p>
            <a:pPr marL="285750" lvl="0" indent="-285750">
              <a:buFont typeface="Arial" panose="020B0604020202020204" pitchFamily="34" charset="0"/>
              <a:buChar char="•"/>
            </a:pPr>
            <a:r>
              <a:rPr lang="en-AU" dirty="0" smtClean="0">
                <a:latin typeface="Arial" panose="020B0604020202020204" pitchFamily="34" charset="0"/>
                <a:cs typeface="Arial" panose="020B0604020202020204" pitchFamily="34" charset="0"/>
              </a:rPr>
              <a:t>Reduce </a:t>
            </a:r>
            <a:r>
              <a:rPr lang="en-AU" dirty="0">
                <a:latin typeface="Arial" panose="020B0604020202020204" pitchFamily="34" charset="0"/>
                <a:cs typeface="Arial" panose="020B0604020202020204" pitchFamily="34" charset="0"/>
              </a:rPr>
              <a:t>packets and gladwrap in our lunch boxes by packing our lunch in reusable containers </a:t>
            </a:r>
            <a:r>
              <a:rPr lang="en-AU" dirty="0" smtClean="0">
                <a:latin typeface="Arial" panose="020B0604020202020204" pitchFamily="34" charset="0"/>
                <a:cs typeface="Arial" panose="020B0604020202020204" pitchFamily="34" charset="0"/>
              </a:rPr>
              <a:t>instead</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a:latin typeface="Arial" panose="020B0604020202020204" pitchFamily="34" charset="0"/>
                <a:cs typeface="Arial" panose="020B0604020202020204" pitchFamily="34" charset="0"/>
              </a:rPr>
              <a:t>Bring reusable drink bottles full of water to school every </a:t>
            </a:r>
            <a:r>
              <a:rPr lang="en-AU" dirty="0" smtClean="0">
                <a:latin typeface="Arial" panose="020B0604020202020204" pitchFamily="34" charset="0"/>
                <a:cs typeface="Arial" panose="020B0604020202020204" pitchFamily="34" charset="0"/>
              </a:rPr>
              <a:t>day</a:t>
            </a: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a:latin typeface="Arial" panose="020B0604020202020204" pitchFamily="34" charset="0"/>
                <a:cs typeface="Arial" panose="020B0604020202020204" pitchFamily="34" charset="0"/>
              </a:rPr>
              <a:t>Always put our rubbish in the </a:t>
            </a:r>
            <a:r>
              <a:rPr lang="en-AU" dirty="0" smtClean="0">
                <a:latin typeface="Arial" panose="020B0604020202020204" pitchFamily="34" charset="0"/>
                <a:cs typeface="Arial" panose="020B0604020202020204" pitchFamily="34" charset="0"/>
              </a:rPr>
              <a:t>bin</a:t>
            </a: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a:latin typeface="Arial" panose="020B0604020202020204" pitchFamily="34" charset="0"/>
                <a:cs typeface="Arial" panose="020B0604020202020204" pitchFamily="34" charset="0"/>
              </a:rPr>
              <a:t>Tell students in other classrooms how they can reduce litter at </a:t>
            </a:r>
            <a:r>
              <a:rPr lang="en-AU" dirty="0" smtClean="0">
                <a:latin typeface="Arial" panose="020B0604020202020204" pitchFamily="34" charset="0"/>
                <a:cs typeface="Arial" panose="020B0604020202020204" pitchFamily="34" charset="0"/>
              </a:rPr>
              <a:t>school</a:t>
            </a:r>
            <a:endParaRPr lang="en-AU"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AU"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a:latin typeface="Arial" panose="020B0604020202020204" pitchFamily="34" charset="0"/>
                <a:cs typeface="Arial" panose="020B0604020202020204" pitchFamily="34" charset="0"/>
              </a:rPr>
              <a:t>Those who don’t use bottles use water </a:t>
            </a:r>
            <a:r>
              <a:rPr lang="en-AU" dirty="0" smtClean="0">
                <a:latin typeface="Arial" panose="020B0604020202020204" pitchFamily="34" charset="0"/>
                <a:cs typeface="Arial" panose="020B0604020202020204" pitchFamily="34" charset="0"/>
              </a:rPr>
              <a:t>taps</a:t>
            </a:r>
            <a:endParaRPr lang="en-AU" dirty="0">
              <a:latin typeface="Arial" panose="020B0604020202020204" pitchFamily="34" charset="0"/>
              <a:cs typeface="Arial" panose="020B0604020202020204" pitchFamily="34" charset="0"/>
            </a:endParaRPr>
          </a:p>
          <a:p>
            <a:pPr>
              <a:defRPr/>
            </a:pPr>
            <a:endParaRPr lang="en-AU" dirty="0">
              <a:latin typeface="Arial" panose="020B0604020202020204" pitchFamily="34" charset="0"/>
              <a:cs typeface="Arial" panose="020B0604020202020204" pitchFamily="34" charset="0"/>
            </a:endParaRPr>
          </a:p>
          <a:p>
            <a:pPr>
              <a:defRPr/>
            </a:pPr>
            <a:endParaRPr lang="en-AU" dirty="0">
              <a:latin typeface="Arial" panose="020B0604020202020204" pitchFamily="34" charset="0"/>
              <a:cs typeface="Arial" panose="020B0604020202020204" pitchFamily="34" charset="0"/>
            </a:endParaRPr>
          </a:p>
          <a:p>
            <a:pPr>
              <a:lnSpc>
                <a:spcPct val="150000"/>
              </a:lnSpc>
            </a:pPr>
            <a:endParaRPr lang="en-AU"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49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Where can litter be found?</a:t>
            </a:r>
            <a:endParaRPr lang="en-AU" sz="4000" dirty="0">
              <a:latin typeface="Arial" panose="020B0604020202020204" pitchFamily="34" charset="0"/>
              <a:cs typeface="Arial" panose="020B0604020202020204" pitchFamily="34" charset="0"/>
            </a:endParaRPr>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340" y="2363787"/>
            <a:ext cx="1968500" cy="275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038" y="2570178"/>
            <a:ext cx="3614738" cy="226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http://images.wisegeek.com/litter-in-grass.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5350" y="2570178"/>
            <a:ext cx="28384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895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How long does litter last?</a:t>
            </a:r>
            <a:endParaRPr lang="en-AU" sz="4000" dirty="0">
              <a:latin typeface="Arial" panose="020B0604020202020204" pitchFamily="34" charset="0"/>
              <a:cs typeface="Arial" panose="020B0604020202020204" pitchFamily="34" charset="0"/>
            </a:endParaRPr>
          </a:p>
        </p:txBody>
      </p:sp>
      <p:sp>
        <p:nvSpPr>
          <p:cNvPr id="3" name="Rectangle 2"/>
          <p:cNvSpPr/>
          <p:nvPr/>
        </p:nvSpPr>
        <p:spPr>
          <a:xfrm>
            <a:off x="879246" y="1767586"/>
            <a:ext cx="6096000" cy="3597139"/>
          </a:xfrm>
          <a:prstGeom prst="rect">
            <a:avLst/>
          </a:prstGeom>
        </p:spPr>
        <p:txBody>
          <a:bodyPr>
            <a:spAutoFit/>
          </a:bodyPr>
          <a:lstStyle/>
          <a:p>
            <a:pPr>
              <a:lnSpc>
                <a:spcPct val="120000"/>
              </a:lnSpc>
            </a:pPr>
            <a:r>
              <a:rPr lang="en-US" altLang="en-US" sz="2400" dirty="0">
                <a:latin typeface="Arial" panose="020B0604020202020204" pitchFamily="34" charset="0"/>
                <a:cs typeface="Arial" panose="020B0604020202020204" pitchFamily="34" charset="0"/>
              </a:rPr>
              <a:t>It takes just a second or two to drop litter.</a:t>
            </a:r>
          </a:p>
          <a:p>
            <a:pPr>
              <a:lnSpc>
                <a:spcPct val="120000"/>
              </a:lnSpc>
            </a:pPr>
            <a:endParaRPr lang="en-US" altLang="en-US" sz="2400" dirty="0">
              <a:latin typeface="Arial" panose="020B0604020202020204" pitchFamily="34" charset="0"/>
              <a:cs typeface="Arial" panose="020B0604020202020204" pitchFamily="34" charset="0"/>
            </a:endParaRPr>
          </a:p>
          <a:p>
            <a:pPr>
              <a:lnSpc>
                <a:spcPct val="120000"/>
              </a:lnSpc>
            </a:pPr>
            <a:r>
              <a:rPr lang="en-US" altLang="en-US" sz="2400" dirty="0" smtClean="0">
                <a:latin typeface="Arial" panose="020B0604020202020204" pitchFamily="34" charset="0"/>
                <a:cs typeface="Arial" panose="020B0604020202020204" pitchFamily="34" charset="0"/>
              </a:rPr>
              <a:t>What </a:t>
            </a:r>
            <a:r>
              <a:rPr lang="en-US" altLang="en-US" sz="2400" dirty="0">
                <a:latin typeface="Arial" panose="020B0604020202020204" pitchFamily="34" charset="0"/>
                <a:cs typeface="Arial" panose="020B0604020202020204" pitchFamily="34" charset="0"/>
              </a:rPr>
              <a:t>people don’t think about is how long this litter can remain in the environment before it decomposes (breaks down).</a:t>
            </a:r>
          </a:p>
          <a:p>
            <a:pPr algn="ctr">
              <a:lnSpc>
                <a:spcPct val="120000"/>
              </a:lnSpc>
            </a:pPr>
            <a:endParaRPr lang="en-US" altLang="en-US" sz="2400" dirty="0">
              <a:latin typeface="Arial" panose="020B0604020202020204" pitchFamily="34" charset="0"/>
              <a:cs typeface="Arial" panose="020B0604020202020204" pitchFamily="34" charset="0"/>
            </a:endParaRPr>
          </a:p>
          <a:p>
            <a:pPr algn="ctr">
              <a:lnSpc>
                <a:spcPct val="120000"/>
              </a:lnSpc>
            </a:pPr>
            <a:r>
              <a:rPr lang="en-US" altLang="en-US" sz="2400" b="1" dirty="0">
                <a:latin typeface="Arial" panose="020B0604020202020204" pitchFamily="34" charset="0"/>
                <a:cs typeface="Arial" panose="020B0604020202020204" pitchFamily="34" charset="0"/>
              </a:rPr>
              <a:t>Do you know how long litter can </a:t>
            </a:r>
            <a:endParaRPr lang="en-US" altLang="en-US" sz="2400" b="1" dirty="0" smtClean="0">
              <a:latin typeface="Arial" panose="020B0604020202020204" pitchFamily="34" charset="0"/>
              <a:cs typeface="Arial" panose="020B0604020202020204" pitchFamily="34" charset="0"/>
            </a:endParaRPr>
          </a:p>
          <a:p>
            <a:pPr algn="ctr">
              <a:lnSpc>
                <a:spcPct val="120000"/>
              </a:lnSpc>
            </a:pPr>
            <a:r>
              <a:rPr lang="en-US" altLang="en-US" sz="2400" b="1" dirty="0" smtClean="0">
                <a:latin typeface="Arial" panose="020B0604020202020204" pitchFamily="34" charset="0"/>
                <a:cs typeface="Arial" panose="020B0604020202020204" pitchFamily="34" charset="0"/>
              </a:rPr>
              <a:t>last </a:t>
            </a:r>
            <a:r>
              <a:rPr lang="en-US" altLang="en-US" sz="2400" b="1" dirty="0">
                <a:latin typeface="Arial" panose="020B0604020202020204" pitchFamily="34" charset="0"/>
                <a:cs typeface="Arial" panose="020B0604020202020204" pitchFamily="34" charset="0"/>
              </a:rPr>
              <a:t>in the environment?</a:t>
            </a:r>
            <a:endParaRPr lang="en-AU" altLang="en-US" sz="2400" b="1" dirty="0">
              <a:latin typeface="Arial" panose="020B0604020202020204" pitchFamily="34" charset="0"/>
              <a:cs typeface="Arial" panose="020B0604020202020204" pitchFamily="34" charset="0"/>
            </a:endParaRPr>
          </a:p>
        </p:txBody>
      </p:sp>
      <p:pic>
        <p:nvPicPr>
          <p:cNvPr id="8" name="Picture 11" descr="http://www.sandallpark.org.uk/links/images/Litter11_05_08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188" y="1852939"/>
            <a:ext cx="4566892" cy="342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1284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7349"/>
            <a:ext cx="10515600" cy="1325563"/>
          </a:xfrm>
        </p:spPr>
        <p:txBody>
          <a:bodyPr>
            <a:normAutofit/>
          </a:bodyPr>
          <a:lstStyle/>
          <a:p>
            <a:r>
              <a:rPr lang="en-US" sz="4000" dirty="0" smtClean="0">
                <a:latin typeface="Arial" panose="020B0604020202020204" pitchFamily="34" charset="0"/>
                <a:cs typeface="Arial" panose="020B0604020202020204" pitchFamily="34" charset="0"/>
              </a:rPr>
              <a:t>Can you guess how long it would take these litter items to break down?</a:t>
            </a:r>
            <a:endParaRPr lang="en-AU" sz="4000" dirty="0">
              <a:latin typeface="Arial" panose="020B0604020202020204" pitchFamily="34" charset="0"/>
              <a:cs typeface="Arial" panose="020B0604020202020204" pitchFamily="34" charset="0"/>
            </a:endParaRPr>
          </a:p>
        </p:txBody>
      </p:sp>
      <p:sp>
        <p:nvSpPr>
          <p:cNvPr id="3" name="Rectangle 2"/>
          <p:cNvSpPr/>
          <p:nvPr/>
        </p:nvSpPr>
        <p:spPr>
          <a:xfrm>
            <a:off x="1128912" y="1712912"/>
            <a:ext cx="6096000" cy="4616648"/>
          </a:xfrm>
          <a:prstGeom prst="rect">
            <a:avLst/>
          </a:prstGeom>
        </p:spPr>
        <p:txBody>
          <a:bodyPr>
            <a:spAutoFit/>
          </a:bodyPr>
          <a:lstStyle/>
          <a:p>
            <a:pPr marL="342900" indent="-342900">
              <a:lnSpc>
                <a:spcPct val="150000"/>
              </a:lnSpc>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Paper bags</a:t>
            </a:r>
          </a:p>
          <a:p>
            <a:pPr marL="342900" indent="-342900">
              <a:lnSpc>
                <a:spcPct val="150000"/>
              </a:lnSpc>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Apple core</a:t>
            </a:r>
          </a:p>
          <a:p>
            <a:pPr marL="342900" indent="-342900">
              <a:lnSpc>
                <a:spcPct val="150000"/>
              </a:lnSpc>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Cardboard</a:t>
            </a:r>
          </a:p>
          <a:p>
            <a:pPr marL="342900" indent="-342900">
              <a:lnSpc>
                <a:spcPct val="150000"/>
              </a:lnSpc>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Orange peel</a:t>
            </a:r>
          </a:p>
          <a:p>
            <a:pPr marL="342900" indent="-342900">
              <a:lnSpc>
                <a:spcPct val="150000"/>
              </a:lnSpc>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Cigarette butts</a:t>
            </a:r>
          </a:p>
          <a:p>
            <a:pPr marL="342900" indent="-342900">
              <a:lnSpc>
                <a:spcPct val="150000"/>
              </a:lnSpc>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Plastic bags</a:t>
            </a:r>
          </a:p>
          <a:p>
            <a:pPr marL="342900" indent="-342900">
              <a:lnSpc>
                <a:spcPct val="150000"/>
              </a:lnSpc>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Aluminum cans</a:t>
            </a:r>
          </a:p>
          <a:p>
            <a:pPr marL="342900" indent="-342900">
              <a:lnSpc>
                <a:spcPct val="150000"/>
              </a:lnSpc>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Plastic bottles or containers</a:t>
            </a:r>
          </a:p>
          <a:p>
            <a:pPr marL="342900" indent="-342900">
              <a:lnSpc>
                <a:spcPct val="150000"/>
              </a:lnSpc>
              <a:buFont typeface="Arial" panose="020B0604020202020204" pitchFamily="34" charset="0"/>
              <a:buChar char="•"/>
            </a:pPr>
            <a:r>
              <a:rPr lang="en-US" altLang="en-US" sz="2000" dirty="0" smtClean="0">
                <a:latin typeface="Arial" panose="020B0604020202020204" pitchFamily="34" charset="0"/>
                <a:cs typeface="Arial" panose="020B0604020202020204" pitchFamily="34" charset="0"/>
              </a:rPr>
              <a:t>Glass bottles and jars</a:t>
            </a:r>
          </a:p>
          <a:p>
            <a:pPr marL="342900" indent="-342900">
              <a:lnSpc>
                <a:spcPct val="120000"/>
              </a:lnSpc>
              <a:buFont typeface="Arial" panose="020B0604020202020204" pitchFamily="34" charset="0"/>
              <a:buChar char="•"/>
            </a:pPr>
            <a:endParaRPr lang="en-AU" altLang="en-US" sz="2000" b="1" dirty="0">
              <a:latin typeface="Arial" panose="020B0604020202020204" pitchFamily="34" charset="0"/>
              <a:cs typeface="Arial" panose="020B0604020202020204" pitchFamily="34" charset="0"/>
            </a:endParaRPr>
          </a:p>
        </p:txBody>
      </p:sp>
      <p:pic>
        <p:nvPicPr>
          <p:cNvPr id="7" name="Picture 9" descr="http://images.medicaldaily.com/sites/medicaldaily.com/files/2013/11/16/apple-core.jpg"/>
          <p:cNvPicPr>
            <a:picLocks noChangeAspect="1" noChangeArrowheads="1"/>
          </p:cNvPicPr>
          <p:nvPr/>
        </p:nvPicPr>
        <p:blipFill>
          <a:blip r:embed="rId3" cstate="print">
            <a:extLst>
              <a:ext uri="{28A0092B-C50C-407E-A947-70E740481C1C}">
                <a14:useLocalDpi xmlns:a14="http://schemas.microsoft.com/office/drawing/2010/main" val="0"/>
              </a:ext>
            </a:extLst>
          </a:blip>
          <a:srcRect l="17719" t="7610" r="19044" b="7909"/>
          <a:stretch>
            <a:fillRect/>
          </a:stretch>
        </p:blipFill>
        <p:spPr bwMode="auto">
          <a:xfrm>
            <a:off x="4791023" y="1719385"/>
            <a:ext cx="1516380" cy="208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ttp://previews.123rf.com/images/anikasalsera/anikasalsera0901/anikasalsera090100008/4203826-Spiral-orange-peel-on-white-background--Stock-Photo.jpg"/>
          <p:cNvPicPr/>
          <p:nvPr/>
        </p:nvPicPr>
        <p:blipFill rotWithShape="1">
          <a:blip r:embed="rId4" cstate="print">
            <a:extLst>
              <a:ext uri="{28A0092B-C50C-407E-A947-70E740481C1C}">
                <a14:useLocalDpi xmlns:a14="http://schemas.microsoft.com/office/drawing/2010/main" val="0"/>
              </a:ext>
            </a:extLst>
          </a:blip>
          <a:srcRect l="9167" r="12499"/>
          <a:stretch/>
        </p:blipFill>
        <p:spPr bwMode="auto">
          <a:xfrm>
            <a:off x="9154858" y="1918173"/>
            <a:ext cx="2404110" cy="1860488"/>
          </a:xfrm>
          <a:prstGeom prst="rect">
            <a:avLst/>
          </a:prstGeom>
          <a:noFill/>
          <a:ln>
            <a:noFill/>
          </a:ln>
          <a:extLst>
            <a:ext uri="{53640926-AAD7-44D8-BBD7-CCE9431645EC}">
              <a14:shadowObscured xmlns:a14="http://schemas.microsoft.com/office/drawing/2010/main"/>
            </a:ext>
          </a:extLst>
        </p:spPr>
      </p:pic>
      <p:pic>
        <p:nvPicPr>
          <p:cNvPr id="11" name="Picture 10" descr="http://previews.123rf.com/images/mbongo/mbongo1103/mbongo110300035/9213959-Single-cigarette-butt-with-ash-isolated-on-white-background-Stock-Photo.jpg"/>
          <p:cNvPicPr/>
          <p:nvPr/>
        </p:nvPicPr>
        <p:blipFill rotWithShape="1">
          <a:blip r:embed="rId5" cstate="print">
            <a:extLst>
              <a:ext uri="{28A0092B-C50C-407E-A947-70E740481C1C}">
                <a14:useLocalDpi xmlns:a14="http://schemas.microsoft.com/office/drawing/2010/main" val="0"/>
              </a:ext>
            </a:extLst>
          </a:blip>
          <a:srcRect l="22407" t="6110" r="23236" b="6103"/>
          <a:stretch/>
        </p:blipFill>
        <p:spPr bwMode="auto">
          <a:xfrm rot="1892533">
            <a:off x="7642328" y="1783812"/>
            <a:ext cx="793750" cy="1938337"/>
          </a:xfrm>
          <a:prstGeom prst="rect">
            <a:avLst/>
          </a:prstGeom>
          <a:noFill/>
          <a:ln>
            <a:noFill/>
          </a:ln>
          <a:extLst>
            <a:ext uri="{53640926-AAD7-44D8-BBD7-CCE9431645EC}">
              <a14:shadowObscured xmlns:a14="http://schemas.microsoft.com/office/drawing/2010/main"/>
            </a:ext>
          </a:extLst>
        </p:spPr>
      </p:pic>
      <p:pic>
        <p:nvPicPr>
          <p:cNvPr id="9" name="Picture 26" descr="ANd9GcT5K08RsBw4dHyqd48fOcbaE__veFJPaAXBCDI-DO9XB6UGVMc8"/>
          <p:cNvPicPr>
            <a:picLocks noChangeAspect="1" noChangeArrowheads="1"/>
          </p:cNvPicPr>
          <p:nvPr/>
        </p:nvPicPr>
        <p:blipFill rotWithShape="1">
          <a:blip r:embed="rId6">
            <a:extLst>
              <a:ext uri="{28A0092B-C50C-407E-A947-70E740481C1C}">
                <a14:useLocalDpi xmlns:a14="http://schemas.microsoft.com/office/drawing/2010/main" val="0"/>
              </a:ext>
            </a:extLst>
          </a:blip>
          <a:srcRect l="29088" r="27672"/>
          <a:stretch/>
        </p:blipFill>
        <p:spPr bwMode="auto">
          <a:xfrm rot="1337478">
            <a:off x="9777572" y="4196557"/>
            <a:ext cx="844711" cy="195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2" descr="ANd9GcToHeqiwcZdFGV8GI2e34IZRBehFIJ1UWtIPxtempdSM-1XCQ4Ly3hiN1W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4872">
            <a:off x="5012706" y="4505157"/>
            <a:ext cx="1471779" cy="191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mage result for plastic bottl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362" r="31466"/>
          <a:stretch/>
        </p:blipFill>
        <p:spPr bwMode="auto">
          <a:xfrm rot="764296">
            <a:off x="7707350" y="4079075"/>
            <a:ext cx="758768" cy="209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674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7349"/>
            <a:ext cx="10515600" cy="1325563"/>
          </a:xfrm>
        </p:spPr>
        <p:txBody>
          <a:bodyPr>
            <a:normAutofit/>
          </a:bodyPr>
          <a:lstStyle/>
          <a:p>
            <a:r>
              <a:rPr lang="en-US" sz="4000" dirty="0">
                <a:latin typeface="Arial" panose="020B0604020202020204" pitchFamily="34" charset="0"/>
                <a:cs typeface="Arial" panose="020B0604020202020204" pitchFamily="34" charset="0"/>
              </a:rPr>
              <a:t>H</a:t>
            </a:r>
            <a:r>
              <a:rPr lang="en-US" sz="4000" dirty="0" smtClean="0">
                <a:latin typeface="Arial" panose="020B0604020202020204" pitchFamily="34" charset="0"/>
                <a:cs typeface="Arial" panose="020B0604020202020204" pitchFamily="34" charset="0"/>
              </a:rPr>
              <a:t>ow many did you get right?</a:t>
            </a:r>
            <a:endParaRPr lang="en-AU" sz="4000" dirty="0">
              <a:latin typeface="Arial" panose="020B0604020202020204" pitchFamily="34" charset="0"/>
              <a:cs typeface="Arial" panose="020B0604020202020204" pitchFamily="34" charset="0"/>
            </a:endParaRPr>
          </a:p>
        </p:txBody>
      </p:sp>
      <p:pic>
        <p:nvPicPr>
          <p:cNvPr id="7" name="Picture 9" descr="http://images.medicaldaily.com/sites/medicaldaily.com/files/2013/11/16/apple-core.jpg"/>
          <p:cNvPicPr>
            <a:picLocks noChangeAspect="1" noChangeArrowheads="1"/>
          </p:cNvPicPr>
          <p:nvPr/>
        </p:nvPicPr>
        <p:blipFill>
          <a:blip r:embed="rId3" cstate="print">
            <a:extLst>
              <a:ext uri="{28A0092B-C50C-407E-A947-70E740481C1C}">
                <a14:useLocalDpi xmlns:a14="http://schemas.microsoft.com/office/drawing/2010/main" val="0"/>
              </a:ext>
            </a:extLst>
          </a:blip>
          <a:srcRect l="17719" t="7610" r="19044" b="7909"/>
          <a:stretch>
            <a:fillRect/>
          </a:stretch>
        </p:blipFill>
        <p:spPr bwMode="auto">
          <a:xfrm>
            <a:off x="9515166" y="1692172"/>
            <a:ext cx="664207" cy="91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ttp://previews.123rf.com/images/anikasalsera/anikasalsera0901/anikasalsera090100008/4203826-Spiral-orange-peel-on-white-background--Stock-Photo.jpg"/>
          <p:cNvPicPr/>
          <p:nvPr/>
        </p:nvPicPr>
        <p:blipFill rotWithShape="1">
          <a:blip r:embed="rId4" cstate="print">
            <a:extLst>
              <a:ext uri="{28A0092B-C50C-407E-A947-70E740481C1C}">
                <a14:useLocalDpi xmlns:a14="http://schemas.microsoft.com/office/drawing/2010/main" val="0"/>
              </a:ext>
            </a:extLst>
          </a:blip>
          <a:srcRect l="9167" r="12499"/>
          <a:stretch/>
        </p:blipFill>
        <p:spPr bwMode="auto">
          <a:xfrm>
            <a:off x="10343259" y="2136182"/>
            <a:ext cx="1132983" cy="860096"/>
          </a:xfrm>
          <a:prstGeom prst="rect">
            <a:avLst/>
          </a:prstGeom>
          <a:noFill/>
          <a:ln>
            <a:noFill/>
          </a:ln>
          <a:extLst>
            <a:ext uri="{53640926-AAD7-44D8-BBD7-CCE9431645EC}">
              <a14:shadowObscured xmlns:a14="http://schemas.microsoft.com/office/drawing/2010/main"/>
            </a:ext>
          </a:extLst>
        </p:spPr>
      </p:pic>
      <p:pic>
        <p:nvPicPr>
          <p:cNvPr id="11" name="Picture 10" descr="http://previews.123rf.com/images/mbongo/mbongo1103/mbongo110300035/9213959-Single-cigarette-butt-with-ash-isolated-on-white-background-Stock-Photo.jpg"/>
          <p:cNvPicPr/>
          <p:nvPr/>
        </p:nvPicPr>
        <p:blipFill rotWithShape="1">
          <a:blip r:embed="rId5" cstate="print">
            <a:extLst>
              <a:ext uri="{28A0092B-C50C-407E-A947-70E740481C1C}">
                <a14:useLocalDpi xmlns:a14="http://schemas.microsoft.com/office/drawing/2010/main" val="0"/>
              </a:ext>
            </a:extLst>
          </a:blip>
          <a:srcRect l="22407" t="6110" r="23236" b="6103"/>
          <a:stretch/>
        </p:blipFill>
        <p:spPr bwMode="auto">
          <a:xfrm rot="1892533">
            <a:off x="9605645" y="2939954"/>
            <a:ext cx="335056" cy="1007114"/>
          </a:xfrm>
          <a:prstGeom prst="rect">
            <a:avLst/>
          </a:prstGeom>
          <a:noFill/>
          <a:ln>
            <a:noFill/>
          </a:ln>
          <a:extLst>
            <a:ext uri="{53640926-AAD7-44D8-BBD7-CCE9431645EC}">
              <a14:shadowObscured xmlns:a14="http://schemas.microsoft.com/office/drawing/2010/main"/>
            </a:ext>
          </a:extLst>
        </p:spPr>
      </p:pic>
      <p:graphicFrame>
        <p:nvGraphicFramePr>
          <p:cNvPr id="8" name="Table 7"/>
          <p:cNvGraphicFramePr>
            <a:graphicFrameLocks noGrp="1"/>
          </p:cNvGraphicFramePr>
          <p:nvPr>
            <p:extLst>
              <p:ext uri="{D42A27DB-BD31-4B8C-83A1-F6EECF244321}">
                <p14:modId xmlns:p14="http://schemas.microsoft.com/office/powerpoint/2010/main" val="2309558195"/>
              </p:ext>
            </p:extLst>
          </p:nvPr>
        </p:nvGraphicFramePr>
        <p:xfrm>
          <a:off x="970696" y="1762607"/>
          <a:ext cx="8128000" cy="3708400"/>
        </p:xfrm>
        <a:graphic>
          <a:graphicData uri="http://schemas.openxmlformats.org/drawingml/2006/table">
            <a:tbl>
              <a:tblPr firstRow="1" bandRow="1"/>
              <a:tblGrid>
                <a:gridCol w="4064000">
                  <a:extLst>
                    <a:ext uri="{9D8B030D-6E8A-4147-A177-3AD203B41FA5}">
                      <a16:colId xmlns:a16="http://schemas.microsoft.com/office/drawing/2014/main" val="2874032184"/>
                    </a:ext>
                  </a:extLst>
                </a:gridCol>
                <a:gridCol w="4064000">
                  <a:extLst>
                    <a:ext uri="{9D8B030D-6E8A-4147-A177-3AD203B41FA5}">
                      <a16:colId xmlns:a16="http://schemas.microsoft.com/office/drawing/2014/main" val="2777657952"/>
                    </a:ext>
                  </a:extLst>
                </a:gridCol>
              </a:tblGrid>
              <a:tr h="370840">
                <a:tc>
                  <a:txBody>
                    <a:bodyPr/>
                    <a:lstStyle/>
                    <a:p>
                      <a:r>
                        <a:rPr lang="en-AU" dirty="0" smtClean="0">
                          <a:solidFill>
                            <a:schemeClr val="bg1"/>
                          </a:solidFill>
                        </a:rPr>
                        <a:t>Littered items</a:t>
                      </a:r>
                      <a:endParaRPr lang="en-AU" dirty="0">
                        <a:solidFill>
                          <a:schemeClr val="bg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solidFill>
                      <a:srgbClr val="006666"/>
                    </a:solidFill>
                  </a:tcPr>
                </a:tc>
                <a:tc>
                  <a:txBody>
                    <a:bodyPr/>
                    <a:lstStyle/>
                    <a:p>
                      <a:r>
                        <a:rPr lang="en-AU" dirty="0" smtClean="0">
                          <a:solidFill>
                            <a:schemeClr val="bg1"/>
                          </a:solidFill>
                        </a:rPr>
                        <a:t>Approximate time to breakdown</a:t>
                      </a:r>
                      <a:endParaRPr lang="en-AU"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006666"/>
                    </a:solidFill>
                  </a:tcPr>
                </a:tc>
                <a:extLst>
                  <a:ext uri="{0D108BD9-81ED-4DB2-BD59-A6C34878D82A}">
                    <a16:rowId xmlns:a16="http://schemas.microsoft.com/office/drawing/2014/main" val="1283022797"/>
                  </a:ext>
                </a:extLst>
              </a:tr>
              <a:tr h="370840">
                <a:tc>
                  <a:txBody>
                    <a:bodyPr/>
                    <a:lstStyle/>
                    <a:p>
                      <a:r>
                        <a:rPr lang="en-AU" dirty="0" smtClean="0"/>
                        <a:t>Paper bags</a:t>
                      </a:r>
                      <a:endParaRPr lang="en-AU" dirty="0">
                        <a:latin typeface="Arial" panose="020B0604020202020204" pitchFamily="34" charset="0"/>
                        <a:cs typeface="Arial" panose="020B0604020202020204" pitchFamily="34" charset="0"/>
                      </a:endParaRPr>
                    </a:p>
                  </a:txBody>
                  <a:tcPr/>
                </a:tc>
                <a:tc>
                  <a:txBody>
                    <a:bodyPr/>
                    <a:lstStyle/>
                    <a:p>
                      <a:r>
                        <a:rPr lang="en-AU" dirty="0" smtClean="0"/>
                        <a:t>1</a:t>
                      </a:r>
                      <a:r>
                        <a:rPr lang="en-AU" baseline="0" dirty="0" smtClean="0"/>
                        <a:t> month</a:t>
                      </a:r>
                      <a:endParaRPr lang="en-A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28004679"/>
                  </a:ext>
                </a:extLst>
              </a:tr>
              <a:tr h="370840">
                <a:tc>
                  <a:txBody>
                    <a:bodyPr/>
                    <a:lstStyle/>
                    <a:p>
                      <a:r>
                        <a:rPr lang="en-AU" dirty="0" smtClean="0"/>
                        <a:t>Apple core</a:t>
                      </a:r>
                      <a:endParaRPr lang="en-AU" dirty="0">
                        <a:latin typeface="Arial" panose="020B0604020202020204" pitchFamily="34" charset="0"/>
                        <a:cs typeface="Arial" panose="020B0604020202020204" pitchFamily="34" charset="0"/>
                      </a:endParaRPr>
                    </a:p>
                  </a:txBody>
                  <a:tcPr/>
                </a:tc>
                <a:tc>
                  <a:txBody>
                    <a:bodyPr/>
                    <a:lstStyle/>
                    <a:p>
                      <a:r>
                        <a:rPr lang="en-AU" dirty="0" smtClean="0"/>
                        <a:t>1</a:t>
                      </a:r>
                      <a:r>
                        <a:rPr lang="en-AU" baseline="0" dirty="0" smtClean="0"/>
                        <a:t> – 2 months</a:t>
                      </a:r>
                      <a:endParaRPr lang="en-A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04959374"/>
                  </a:ext>
                </a:extLst>
              </a:tr>
              <a:tr h="370840">
                <a:tc>
                  <a:txBody>
                    <a:bodyPr/>
                    <a:lstStyle/>
                    <a:p>
                      <a:r>
                        <a:rPr lang="en-AU" dirty="0" smtClean="0"/>
                        <a:t>Cardboard</a:t>
                      </a:r>
                      <a:endParaRPr lang="en-AU" dirty="0">
                        <a:latin typeface="Arial" panose="020B0604020202020204" pitchFamily="34" charset="0"/>
                        <a:cs typeface="Arial" panose="020B0604020202020204" pitchFamily="34" charset="0"/>
                      </a:endParaRPr>
                    </a:p>
                  </a:txBody>
                  <a:tcPr/>
                </a:tc>
                <a:tc>
                  <a:txBody>
                    <a:bodyPr/>
                    <a:lstStyle/>
                    <a:p>
                      <a:r>
                        <a:rPr lang="en-AU" dirty="0" smtClean="0"/>
                        <a:t>2 months</a:t>
                      </a:r>
                      <a:endParaRPr lang="en-A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87476503"/>
                  </a:ext>
                </a:extLst>
              </a:tr>
              <a:tr h="370840">
                <a:tc>
                  <a:txBody>
                    <a:bodyPr/>
                    <a:lstStyle/>
                    <a:p>
                      <a:r>
                        <a:rPr lang="en-AU" dirty="0" smtClean="0"/>
                        <a:t>Orange</a:t>
                      </a:r>
                      <a:r>
                        <a:rPr lang="en-AU" baseline="0" dirty="0" smtClean="0"/>
                        <a:t> peel</a:t>
                      </a:r>
                      <a:endParaRPr lang="en-AU" dirty="0">
                        <a:latin typeface="Arial" panose="020B0604020202020204" pitchFamily="34" charset="0"/>
                        <a:cs typeface="Arial" panose="020B0604020202020204" pitchFamily="34" charset="0"/>
                      </a:endParaRPr>
                    </a:p>
                  </a:txBody>
                  <a:tcPr/>
                </a:tc>
                <a:tc>
                  <a:txBody>
                    <a:bodyPr/>
                    <a:lstStyle/>
                    <a:p>
                      <a:r>
                        <a:rPr lang="en-AU" dirty="0" smtClean="0"/>
                        <a:t>Up to 2 years</a:t>
                      </a:r>
                      <a:endParaRPr lang="en-A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66936501"/>
                  </a:ext>
                </a:extLst>
              </a:tr>
              <a:tr h="370840">
                <a:tc>
                  <a:txBody>
                    <a:bodyPr/>
                    <a:lstStyle/>
                    <a:p>
                      <a:r>
                        <a:rPr lang="en-AU" dirty="0" smtClean="0"/>
                        <a:t>Cigarette butts</a:t>
                      </a:r>
                      <a:endParaRPr lang="en-AU" dirty="0">
                        <a:latin typeface="Arial" panose="020B0604020202020204" pitchFamily="34" charset="0"/>
                        <a:cs typeface="Arial" panose="020B0604020202020204" pitchFamily="34" charset="0"/>
                      </a:endParaRPr>
                    </a:p>
                  </a:txBody>
                  <a:tcPr/>
                </a:tc>
                <a:tc>
                  <a:txBody>
                    <a:bodyPr/>
                    <a:lstStyle/>
                    <a:p>
                      <a:r>
                        <a:rPr lang="en-AU" dirty="0" smtClean="0"/>
                        <a:t>Up to</a:t>
                      </a:r>
                      <a:r>
                        <a:rPr lang="en-AU" baseline="0" dirty="0" smtClean="0"/>
                        <a:t> </a:t>
                      </a:r>
                      <a:r>
                        <a:rPr lang="en-AU" dirty="0" smtClean="0"/>
                        <a:t>10 years</a:t>
                      </a:r>
                      <a:endParaRPr lang="en-A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69229247"/>
                  </a:ext>
                </a:extLst>
              </a:tr>
              <a:tr h="370840">
                <a:tc>
                  <a:txBody>
                    <a:bodyPr/>
                    <a:lstStyle/>
                    <a:p>
                      <a:r>
                        <a:rPr lang="en-AU" dirty="0" smtClean="0"/>
                        <a:t>Plastic bags</a:t>
                      </a:r>
                      <a:endParaRPr lang="en-AU" dirty="0">
                        <a:latin typeface="Arial" panose="020B0604020202020204" pitchFamily="34" charset="0"/>
                        <a:cs typeface="Arial" panose="020B0604020202020204" pitchFamily="34" charset="0"/>
                      </a:endParaRPr>
                    </a:p>
                  </a:txBody>
                  <a:tcPr/>
                </a:tc>
                <a:tc>
                  <a:txBody>
                    <a:bodyPr/>
                    <a:lstStyle/>
                    <a:p>
                      <a:r>
                        <a:rPr lang="en-AU" sz="1800" kern="1200" dirty="0" smtClean="0"/>
                        <a:t>Never it just breaks up into smaller pieces</a:t>
                      </a:r>
                      <a:endParaRPr lang="en-AU" sz="1800" kern="1200" dirty="0">
                        <a:solidFill>
                          <a:schemeClr val="dk1"/>
                        </a:solidFill>
                        <a:latin typeface="+mn-lt"/>
                        <a:ea typeface="+mn-ea"/>
                        <a:cs typeface="+mn-cs"/>
                      </a:endParaRPr>
                    </a:p>
                  </a:txBody>
                  <a:tcPr/>
                </a:tc>
                <a:extLst>
                  <a:ext uri="{0D108BD9-81ED-4DB2-BD59-A6C34878D82A}">
                    <a16:rowId xmlns:a16="http://schemas.microsoft.com/office/drawing/2014/main" val="3878548806"/>
                  </a:ext>
                </a:extLst>
              </a:tr>
              <a:tr h="370840">
                <a:tc>
                  <a:txBody>
                    <a:bodyPr/>
                    <a:lstStyle/>
                    <a:p>
                      <a:r>
                        <a:rPr lang="en-AU" dirty="0" smtClean="0"/>
                        <a:t>Aluminium cans</a:t>
                      </a:r>
                      <a:endParaRPr lang="en-AU" dirty="0">
                        <a:latin typeface="Arial" panose="020B0604020202020204" pitchFamily="34" charset="0"/>
                        <a:cs typeface="Arial" panose="020B0604020202020204" pitchFamily="34" charset="0"/>
                      </a:endParaRPr>
                    </a:p>
                  </a:txBody>
                  <a:tcPr/>
                </a:tc>
                <a:tc>
                  <a:txBody>
                    <a:bodyPr/>
                    <a:lstStyle/>
                    <a:p>
                      <a:r>
                        <a:rPr lang="en-AU" dirty="0" smtClean="0"/>
                        <a:t>Up to 500 </a:t>
                      </a:r>
                      <a:r>
                        <a:rPr lang="en-AU" baseline="0" dirty="0" smtClean="0"/>
                        <a:t>years</a:t>
                      </a:r>
                      <a:endParaRPr lang="en-A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32830574"/>
                  </a:ext>
                </a:extLst>
              </a:tr>
              <a:tr h="370840">
                <a:tc>
                  <a:txBody>
                    <a:bodyPr/>
                    <a:lstStyle/>
                    <a:p>
                      <a:r>
                        <a:rPr lang="en-AU" dirty="0" smtClean="0"/>
                        <a:t>Plastic bottles or containers</a:t>
                      </a:r>
                      <a:endParaRPr lang="en-AU" dirty="0">
                        <a:latin typeface="Arial" panose="020B0604020202020204" pitchFamily="34" charset="0"/>
                        <a:cs typeface="Arial" panose="020B0604020202020204" pitchFamily="34" charset="0"/>
                      </a:endParaRPr>
                    </a:p>
                  </a:txBody>
                  <a:tcPr/>
                </a:tc>
                <a:tc>
                  <a:txBody>
                    <a:bodyPr/>
                    <a:lstStyle/>
                    <a:p>
                      <a:r>
                        <a:rPr lang="en-AU" sz="1800" kern="1200" dirty="0" smtClean="0"/>
                        <a:t>Never it just breaks up into smaller pieces</a:t>
                      </a:r>
                      <a:endParaRPr lang="en-AU" sz="1800" kern="1200" dirty="0">
                        <a:solidFill>
                          <a:schemeClr val="dk1"/>
                        </a:solidFill>
                        <a:latin typeface="+mn-lt"/>
                        <a:ea typeface="+mn-ea"/>
                        <a:cs typeface="+mn-cs"/>
                      </a:endParaRPr>
                    </a:p>
                  </a:txBody>
                  <a:tcPr/>
                </a:tc>
                <a:extLst>
                  <a:ext uri="{0D108BD9-81ED-4DB2-BD59-A6C34878D82A}">
                    <a16:rowId xmlns:a16="http://schemas.microsoft.com/office/drawing/2014/main" val="3475868614"/>
                  </a:ext>
                </a:extLst>
              </a:tr>
              <a:tr h="370840">
                <a:tc>
                  <a:txBody>
                    <a:bodyPr/>
                    <a:lstStyle/>
                    <a:p>
                      <a:r>
                        <a:rPr lang="en-AU" dirty="0" smtClean="0"/>
                        <a:t>Glass</a:t>
                      </a:r>
                      <a:r>
                        <a:rPr lang="en-AU" baseline="0" dirty="0" smtClean="0"/>
                        <a:t> bottles and jars</a:t>
                      </a:r>
                      <a:endParaRPr lang="en-AU" dirty="0">
                        <a:latin typeface="Arial" panose="020B0604020202020204" pitchFamily="34" charset="0"/>
                        <a:cs typeface="Arial" panose="020B0604020202020204" pitchFamily="34" charset="0"/>
                      </a:endParaRPr>
                    </a:p>
                  </a:txBody>
                  <a:tcPr/>
                </a:tc>
                <a:tc>
                  <a:txBody>
                    <a:bodyPr/>
                    <a:lstStyle/>
                    <a:p>
                      <a:r>
                        <a:rPr lang="en-AU" baseline="0" dirty="0" smtClean="0"/>
                        <a:t>Millions of years</a:t>
                      </a:r>
                      <a:endParaRPr lang="en-AU"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34594062"/>
                  </a:ext>
                </a:extLst>
              </a:tr>
            </a:tbl>
          </a:graphicData>
        </a:graphic>
      </p:graphicFrame>
      <p:pic>
        <p:nvPicPr>
          <p:cNvPr id="12" name="Picture 26" descr="ANd9GcT5K08RsBw4dHyqd48fOcbaE__veFJPaAXBCDI-DO9XB6UGVMc8"/>
          <p:cNvPicPr>
            <a:picLocks noChangeAspect="1" noChangeArrowheads="1"/>
          </p:cNvPicPr>
          <p:nvPr/>
        </p:nvPicPr>
        <p:blipFill rotWithShape="1">
          <a:blip r:embed="rId6">
            <a:extLst>
              <a:ext uri="{28A0092B-C50C-407E-A947-70E740481C1C}">
                <a14:useLocalDpi xmlns:a14="http://schemas.microsoft.com/office/drawing/2010/main" val="0"/>
              </a:ext>
            </a:extLst>
          </a:blip>
          <a:srcRect l="29088" r="27672"/>
          <a:stretch/>
        </p:blipFill>
        <p:spPr bwMode="auto">
          <a:xfrm rot="1337478">
            <a:off x="11057032" y="4169084"/>
            <a:ext cx="46883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ANd9GcToHeqiwcZdFGV8GI2e34IZRBehFIJ1UWtIPxtempdSM-1XCQ4Ly3hiN1W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04872">
            <a:off x="10351546" y="3276601"/>
            <a:ext cx="816864" cy="106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mage result for plastic bottl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362" r="31466"/>
          <a:stretch/>
        </p:blipFill>
        <p:spPr bwMode="auto">
          <a:xfrm rot="670139">
            <a:off x="9711442" y="4030014"/>
            <a:ext cx="496090" cy="125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074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Why do people litter?</a:t>
            </a:r>
            <a:endParaRPr lang="en-AU" sz="4000" dirty="0">
              <a:latin typeface="Arial" panose="020B0604020202020204" pitchFamily="34" charset="0"/>
              <a:cs typeface="Arial" panose="020B0604020202020204" pitchFamily="34" charset="0"/>
            </a:endParaRPr>
          </a:p>
        </p:txBody>
      </p:sp>
      <p:sp>
        <p:nvSpPr>
          <p:cNvPr id="8" name="Title 1"/>
          <p:cNvSpPr txBox="1">
            <a:spLocks/>
          </p:cNvSpPr>
          <p:nvPr/>
        </p:nvSpPr>
        <p:spPr>
          <a:xfrm>
            <a:off x="552450" y="209550"/>
            <a:ext cx="8229600" cy="561975"/>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latin typeface="Arial" panose="020B0604020202020204" pitchFamily="34" charset="0"/>
              <a:cs typeface="Arial" panose="020B0604020202020204" pitchFamily="34" charset="0"/>
            </a:endParaRPr>
          </a:p>
        </p:txBody>
      </p:sp>
      <p:sp>
        <p:nvSpPr>
          <p:cNvPr id="3" name="Rectangle 2"/>
          <p:cNvSpPr/>
          <p:nvPr/>
        </p:nvSpPr>
        <p:spPr>
          <a:xfrm>
            <a:off x="1224033" y="1852061"/>
            <a:ext cx="5341659" cy="4081117"/>
          </a:xfrm>
          <a:prstGeom prst="rect">
            <a:avLst/>
          </a:prstGeom>
        </p:spPr>
        <p:txBody>
          <a:bodyPr wrap="square">
            <a:spAutoFit/>
          </a:bodyPr>
          <a:lstStyle/>
          <a:p>
            <a:pPr marL="285750" indent="-285750">
              <a:lnSpc>
                <a:spcPct val="90000"/>
              </a:lnSpc>
              <a:buFont typeface="Arial" pitchFamily="34" charset="0"/>
              <a:buChar char="•"/>
              <a:defRPr/>
            </a:pPr>
            <a:r>
              <a:rPr lang="en-US" sz="2400" dirty="0">
                <a:latin typeface="Arial" panose="020B0604020202020204" pitchFamily="34" charset="0"/>
                <a:cs typeface="Arial" panose="020B0604020202020204" pitchFamily="34" charset="0"/>
              </a:rPr>
              <a:t>No bins</a:t>
            </a:r>
          </a:p>
          <a:p>
            <a:pPr marL="285750" indent="-285750">
              <a:lnSpc>
                <a:spcPct val="90000"/>
              </a:lnSpc>
              <a:buFont typeface="Arial" pitchFamily="34" charset="0"/>
              <a:buChar char="•"/>
              <a:defRPr/>
            </a:pPr>
            <a:endParaRPr lang="en-US" sz="2400" dirty="0">
              <a:latin typeface="Arial" panose="020B0604020202020204" pitchFamily="34" charset="0"/>
              <a:cs typeface="Arial" panose="020B0604020202020204" pitchFamily="34" charset="0"/>
            </a:endParaRPr>
          </a:p>
          <a:p>
            <a:pPr marL="285750" indent="-285750">
              <a:lnSpc>
                <a:spcPct val="90000"/>
              </a:lnSpc>
              <a:buFont typeface="Arial" pitchFamily="34" charset="0"/>
              <a:buChar char="•"/>
              <a:defRPr/>
            </a:pPr>
            <a:r>
              <a:rPr lang="en-US" sz="2400" dirty="0">
                <a:latin typeface="Arial" panose="020B0604020202020204" pitchFamily="34" charset="0"/>
                <a:cs typeface="Arial" panose="020B0604020202020204" pitchFamily="34" charset="0"/>
              </a:rPr>
              <a:t>Bins are full</a:t>
            </a:r>
          </a:p>
          <a:p>
            <a:pPr>
              <a:lnSpc>
                <a:spcPct val="90000"/>
              </a:lnSpc>
              <a:defRPr/>
            </a:pPr>
            <a:endParaRPr lang="en-US" sz="2400" dirty="0">
              <a:latin typeface="Arial" panose="020B0604020202020204" pitchFamily="34" charset="0"/>
              <a:cs typeface="Arial" panose="020B0604020202020204" pitchFamily="34" charset="0"/>
            </a:endParaRPr>
          </a:p>
          <a:p>
            <a:pPr marL="285750" indent="-285750">
              <a:lnSpc>
                <a:spcPct val="90000"/>
              </a:lnSpc>
              <a:buFont typeface="Arial" pitchFamily="34" charset="0"/>
              <a:buChar char="•"/>
              <a:defRPr/>
            </a:pPr>
            <a:r>
              <a:rPr lang="en-US" sz="2400" dirty="0">
                <a:latin typeface="Arial" panose="020B0604020202020204" pitchFamily="34" charset="0"/>
                <a:cs typeface="Arial" panose="020B0604020202020204" pitchFamily="34" charset="0"/>
              </a:rPr>
              <a:t>Bins are dirty or smelly </a:t>
            </a:r>
          </a:p>
          <a:p>
            <a:pPr marL="285750" indent="-285750">
              <a:lnSpc>
                <a:spcPct val="90000"/>
              </a:lnSpc>
              <a:buFont typeface="Arial" pitchFamily="34" charset="0"/>
              <a:buChar char="•"/>
              <a:defRPr/>
            </a:pPr>
            <a:endParaRPr lang="en-US" sz="2400" dirty="0">
              <a:latin typeface="Arial" panose="020B0604020202020204" pitchFamily="34" charset="0"/>
              <a:cs typeface="Arial" panose="020B0604020202020204" pitchFamily="34" charset="0"/>
            </a:endParaRPr>
          </a:p>
          <a:p>
            <a:pPr marL="285750" indent="-285750">
              <a:lnSpc>
                <a:spcPct val="90000"/>
              </a:lnSpc>
              <a:buFont typeface="Arial" pitchFamily="34" charset="0"/>
              <a:buChar char="•"/>
              <a:defRPr/>
            </a:pPr>
            <a:r>
              <a:rPr lang="en-US" sz="2400" dirty="0">
                <a:latin typeface="Arial" panose="020B0604020202020204" pitchFamily="34" charset="0"/>
                <a:cs typeface="Arial" panose="020B0604020202020204" pitchFamily="34" charset="0"/>
              </a:rPr>
              <a:t>Already litter in the area</a:t>
            </a:r>
          </a:p>
          <a:p>
            <a:pPr marL="285750" indent="-285750">
              <a:lnSpc>
                <a:spcPct val="90000"/>
              </a:lnSpc>
              <a:buFont typeface="Arial" pitchFamily="34" charset="0"/>
              <a:buChar char="•"/>
              <a:defRPr/>
            </a:pPr>
            <a:endParaRPr lang="en-US" sz="2400" dirty="0">
              <a:latin typeface="Arial" panose="020B0604020202020204" pitchFamily="34" charset="0"/>
              <a:cs typeface="Arial" panose="020B0604020202020204" pitchFamily="34" charset="0"/>
            </a:endParaRPr>
          </a:p>
          <a:p>
            <a:pPr marL="285750" indent="-285750">
              <a:lnSpc>
                <a:spcPct val="90000"/>
              </a:lnSpc>
              <a:buFont typeface="Arial" pitchFamily="34" charset="0"/>
              <a:buChar char="•"/>
              <a:defRPr/>
            </a:pPr>
            <a:r>
              <a:rPr lang="en-US" sz="2400" dirty="0">
                <a:latin typeface="Arial" panose="020B0604020202020204" pitchFamily="34" charset="0"/>
                <a:cs typeface="Arial" panose="020B0604020202020204" pitchFamily="34" charset="0"/>
              </a:rPr>
              <a:t>Lazy</a:t>
            </a:r>
          </a:p>
          <a:p>
            <a:pPr marL="285750" indent="-285750">
              <a:lnSpc>
                <a:spcPct val="90000"/>
              </a:lnSpc>
              <a:buFont typeface="Arial" pitchFamily="34" charset="0"/>
              <a:buChar char="•"/>
              <a:defRPr/>
            </a:pPr>
            <a:endParaRPr lang="en-US" sz="2400" dirty="0">
              <a:latin typeface="Arial" panose="020B0604020202020204" pitchFamily="34" charset="0"/>
              <a:cs typeface="Arial" panose="020B0604020202020204" pitchFamily="34" charset="0"/>
            </a:endParaRPr>
          </a:p>
          <a:p>
            <a:pPr marL="285750" indent="-285750">
              <a:lnSpc>
                <a:spcPct val="90000"/>
              </a:lnSpc>
              <a:buFont typeface="Arial" pitchFamily="34" charset="0"/>
              <a:buChar char="•"/>
              <a:defRPr/>
            </a:pPr>
            <a:r>
              <a:rPr lang="en-US" sz="2400" dirty="0">
                <a:latin typeface="Arial" panose="020B0604020202020204" pitchFamily="34" charset="0"/>
                <a:cs typeface="Arial" panose="020B0604020202020204" pitchFamily="34" charset="0"/>
              </a:rPr>
              <a:t>Did not </a:t>
            </a:r>
            <a:r>
              <a:rPr lang="en-US" sz="2400" dirty="0" err="1">
                <a:latin typeface="Arial" panose="020B0604020202020204" pitchFamily="34" charset="0"/>
                <a:cs typeface="Arial" panose="020B0604020202020204" pitchFamily="34" charset="0"/>
              </a:rPr>
              <a:t>realise</a:t>
            </a:r>
            <a:r>
              <a:rPr lang="en-US" sz="2400" dirty="0">
                <a:latin typeface="Arial" panose="020B0604020202020204" pitchFamily="34" charset="0"/>
                <a:cs typeface="Arial" panose="020B0604020202020204" pitchFamily="34" charset="0"/>
              </a:rPr>
              <a:t> the item was </a:t>
            </a:r>
            <a:r>
              <a:rPr lang="en-US" sz="2400" dirty="0" smtClean="0">
                <a:latin typeface="Arial" panose="020B0604020202020204" pitchFamily="34" charset="0"/>
                <a:cs typeface="Arial" panose="020B0604020202020204" pitchFamily="34" charset="0"/>
              </a:rPr>
              <a:t>litter e.g. apple cores</a:t>
            </a:r>
            <a:endParaRPr lang="en-AU" sz="2400" dirty="0">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110" y="1607241"/>
            <a:ext cx="2828925" cy="432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089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anose="020B0604020202020204" pitchFamily="34" charset="0"/>
                <a:cs typeface="Arial" panose="020B0604020202020204" pitchFamily="34" charset="0"/>
              </a:rPr>
              <a:t>Do you recognize any of these littering </a:t>
            </a:r>
            <a:r>
              <a:rPr lang="en-US" sz="4000" dirty="0" err="1" smtClean="0">
                <a:latin typeface="Arial" panose="020B0604020202020204" pitchFamily="34" charset="0"/>
                <a:cs typeface="Arial" panose="020B0604020202020204" pitchFamily="34" charset="0"/>
              </a:rPr>
              <a:t>behaviours</a:t>
            </a:r>
            <a:r>
              <a:rPr lang="en-US" sz="4000" dirty="0" smtClean="0">
                <a:latin typeface="Arial" panose="020B0604020202020204" pitchFamily="34" charset="0"/>
                <a:cs typeface="Arial" panose="020B0604020202020204" pitchFamily="34" charset="0"/>
              </a:rPr>
              <a:t>?</a:t>
            </a:r>
            <a:endParaRPr lang="en-AU" sz="4000" dirty="0">
              <a:latin typeface="Arial" panose="020B0604020202020204" pitchFamily="34" charset="0"/>
              <a:cs typeface="Arial" panose="020B0604020202020204" pitchFamily="34" charset="0"/>
            </a:endParaRPr>
          </a:p>
        </p:txBody>
      </p:sp>
      <p:sp>
        <p:nvSpPr>
          <p:cNvPr id="8" name="Title 1"/>
          <p:cNvSpPr txBox="1">
            <a:spLocks/>
          </p:cNvSpPr>
          <p:nvPr/>
        </p:nvSpPr>
        <p:spPr>
          <a:xfrm>
            <a:off x="552450" y="209550"/>
            <a:ext cx="8229600" cy="561975"/>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744" y="1885765"/>
            <a:ext cx="3001627" cy="342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Foul Sh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392723" y="1280876"/>
            <a:ext cx="3712527" cy="21026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Inc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5356" y="1836331"/>
            <a:ext cx="3188816" cy="305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Undertak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723" y="3874468"/>
            <a:ext cx="3712527" cy="229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txBox="1">
            <a:spLocks/>
          </p:cNvSpPr>
          <p:nvPr/>
        </p:nvSpPr>
        <p:spPr>
          <a:xfrm>
            <a:off x="943743" y="5297559"/>
            <a:ext cx="3001627" cy="3124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006666"/>
                </a:solidFill>
                <a:latin typeface="Arial" panose="020B0604020202020204" pitchFamily="34" charset="0"/>
                <a:ea typeface="+mj-ea"/>
                <a:cs typeface="Arial" panose="020B0604020202020204" pitchFamily="34" charset="0"/>
              </a:defRPr>
            </a:lvl1pPr>
          </a:lstStyle>
          <a:p>
            <a:pPr algn="ctr"/>
            <a:r>
              <a:rPr lang="en-US" sz="1800" dirty="0" err="1" smtClean="0"/>
              <a:t>Wedgers</a:t>
            </a:r>
            <a:endParaRPr lang="en-AU" sz="1800" dirty="0"/>
          </a:p>
        </p:txBody>
      </p:sp>
      <p:sp>
        <p:nvSpPr>
          <p:cNvPr id="12" name="Title 1"/>
          <p:cNvSpPr txBox="1">
            <a:spLocks/>
          </p:cNvSpPr>
          <p:nvPr/>
        </p:nvSpPr>
        <p:spPr>
          <a:xfrm>
            <a:off x="4392723" y="3363679"/>
            <a:ext cx="3712527" cy="359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6666"/>
                </a:solidFill>
                <a:latin typeface="Arial" panose="020B0604020202020204" pitchFamily="34" charset="0"/>
                <a:ea typeface="+mj-ea"/>
                <a:cs typeface="Arial" panose="020B0604020202020204" pitchFamily="34" charset="0"/>
              </a:defRPr>
            </a:lvl1pPr>
          </a:lstStyle>
          <a:p>
            <a:pPr algn="ctr"/>
            <a:r>
              <a:rPr lang="en-US" sz="1800" dirty="0" smtClean="0"/>
              <a:t>Foul Shooters</a:t>
            </a:r>
            <a:endParaRPr lang="en-AU" sz="1800" dirty="0"/>
          </a:p>
        </p:txBody>
      </p:sp>
      <p:sp>
        <p:nvSpPr>
          <p:cNvPr id="13" name="Title 1"/>
          <p:cNvSpPr txBox="1">
            <a:spLocks/>
          </p:cNvSpPr>
          <p:nvPr/>
        </p:nvSpPr>
        <p:spPr>
          <a:xfrm>
            <a:off x="4239736" y="6165475"/>
            <a:ext cx="3712527" cy="359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6666"/>
                </a:solidFill>
                <a:latin typeface="Arial" panose="020B0604020202020204" pitchFamily="34" charset="0"/>
                <a:ea typeface="+mj-ea"/>
                <a:cs typeface="Arial" panose="020B0604020202020204" pitchFamily="34" charset="0"/>
              </a:defRPr>
            </a:lvl1pPr>
          </a:lstStyle>
          <a:p>
            <a:pPr algn="ctr"/>
            <a:r>
              <a:rPr lang="en-US" sz="1800" dirty="0" smtClean="0"/>
              <a:t>Undertakers</a:t>
            </a:r>
            <a:endParaRPr lang="en-AU" sz="1800" dirty="0"/>
          </a:p>
        </p:txBody>
      </p:sp>
      <p:sp>
        <p:nvSpPr>
          <p:cNvPr id="15" name="Title 1"/>
          <p:cNvSpPr txBox="1">
            <a:spLocks/>
          </p:cNvSpPr>
          <p:nvPr/>
        </p:nvSpPr>
        <p:spPr>
          <a:xfrm>
            <a:off x="8782051" y="4892862"/>
            <a:ext cx="3155426" cy="359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6666"/>
                </a:solidFill>
                <a:latin typeface="Arial" panose="020B0604020202020204" pitchFamily="34" charset="0"/>
                <a:ea typeface="+mj-ea"/>
                <a:cs typeface="Arial" panose="020B0604020202020204" pitchFamily="34" charset="0"/>
              </a:defRPr>
            </a:lvl1pPr>
          </a:lstStyle>
          <a:p>
            <a:pPr algn="ctr"/>
            <a:r>
              <a:rPr lang="en-US" sz="1800" dirty="0" smtClean="0"/>
              <a:t>Inchers</a:t>
            </a:r>
            <a:endParaRPr lang="en-AU" sz="1800" dirty="0"/>
          </a:p>
        </p:txBody>
      </p:sp>
    </p:spTree>
    <p:extLst>
      <p:ext uri="{BB962C8B-B14F-4D97-AF65-F5344CB8AC3E}">
        <p14:creationId xmlns:p14="http://schemas.microsoft.com/office/powerpoint/2010/main" val="924718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TotalTime>
  <Words>2197</Words>
  <Application>Microsoft Office PowerPoint</Application>
  <PresentationFormat>Widescreen</PresentationFormat>
  <Paragraphs>222</Paragraphs>
  <Slides>31</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Century Gothic</vt:lpstr>
      <vt:lpstr>Office Theme</vt:lpstr>
      <vt:lpstr>Litter and the Environment</vt:lpstr>
      <vt:lpstr>What is litter?  </vt:lpstr>
      <vt:lpstr>Common litter items</vt:lpstr>
      <vt:lpstr>Where can litter be found?</vt:lpstr>
      <vt:lpstr>How long does litter last?</vt:lpstr>
      <vt:lpstr>Can you guess how long it would take these litter items to break down?</vt:lpstr>
      <vt:lpstr>How many did you get right?</vt:lpstr>
      <vt:lpstr>Why do people litter?</vt:lpstr>
      <vt:lpstr>Do you recognize any of these littering behaviours?</vt:lpstr>
      <vt:lpstr>Effects of litter</vt:lpstr>
      <vt:lpstr>Story: The Journey of Litter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there so much plastic?</vt:lpstr>
      <vt:lpstr>What can you do to prevent litter?</vt:lpstr>
      <vt:lpstr>Fines for littering</vt:lpstr>
      <vt:lpstr>We all have a choice…</vt:lpstr>
      <vt:lpstr>We all have a choice…</vt:lpstr>
      <vt:lpstr>We all have a choice…</vt:lpstr>
      <vt:lpstr>What can I do?</vt:lpstr>
      <vt:lpstr>In summary</vt:lpstr>
      <vt:lpstr>Pledge of Commitment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Litter and the Environment</dc:title>
  <dc:creator>EnviroCom Australia</dc:creator>
  <cp:lastModifiedBy>Sandie Johnston</cp:lastModifiedBy>
  <cp:revision>26</cp:revision>
  <dcterms:created xsi:type="dcterms:W3CDTF">2018-12-10T02:37:23Z</dcterms:created>
  <dcterms:modified xsi:type="dcterms:W3CDTF">2019-04-08T02:40:06Z</dcterms:modified>
</cp:coreProperties>
</file>