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79" r:id="rId25"/>
    <p:sldId id="280" r:id="rId26"/>
    <p:sldId id="282"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WKJKFhqmD+mwoxDnyXnwA==" hashData="NasGqPiniA29SZPDYKWhpkjo0xqV3fsSufe9wvI4Id+EkIdPvvDLF2jeJPSOh+Wo71/8qtmLNvV8PMsfOC006w=="/>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ald Munro" initials="DM" lastIdx="2" clrIdx="0">
    <p:extLst>
      <p:ext uri="{19B8F6BF-5375-455C-9EA6-DF929625EA0E}">
        <p15:presenceInfo xmlns:p15="http://schemas.microsoft.com/office/powerpoint/2012/main" userId="S-1-5-21-3540893166-56369775-781195849-101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000" autoAdjust="0"/>
  </p:normalViewPr>
  <p:slideViewPr>
    <p:cSldViewPr snapToGrid="0">
      <p:cViewPr varScale="1">
        <p:scale>
          <a:sx n="62" d="100"/>
          <a:sy n="62" d="100"/>
        </p:scale>
        <p:origin x="12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2B1FF-16E5-4B5D-A029-5C4838858C51}" type="doc">
      <dgm:prSet loTypeId="urn:microsoft.com/office/officeart/2005/8/layout/process1" loCatId="process" qsTypeId="urn:microsoft.com/office/officeart/2005/8/quickstyle/simple1" qsCatId="simple" csTypeId="urn:microsoft.com/office/officeart/2005/8/colors/accent0_1" csCatId="mainScheme" phldr="1"/>
      <dgm:spPr/>
    </dgm:pt>
    <dgm:pt modelId="{D6660A64-C615-43A8-AD57-93113A66FDA9}">
      <dgm:prSet custT="1"/>
      <dgm:spPr>
        <a:ln>
          <a:solidFill>
            <a:srgbClr val="006666"/>
          </a:solidFill>
        </a:ln>
      </dgm:spPr>
      <dgm:t>
        <a:bodyPr/>
        <a:lstStyle/>
        <a:p>
          <a:pPr algn="ctr"/>
          <a:r>
            <a:rPr lang="en-AU" altLang="en-US" sz="1800" dirty="0" smtClean="0">
              <a:latin typeface="Arial" panose="020B0604020202020204" pitchFamily="34" charset="0"/>
              <a:cs typeface="Arial" panose="020B0604020202020204" pitchFamily="34" charset="0"/>
            </a:rPr>
            <a:t>Turn heap, add water, add manure</a:t>
          </a:r>
          <a:endParaRPr lang="en-AU" altLang="en-US" sz="1800" dirty="0">
            <a:latin typeface="Arial" panose="020B0604020202020204" pitchFamily="34" charset="0"/>
            <a:cs typeface="Arial" panose="020B0604020202020204" pitchFamily="34" charset="0"/>
          </a:endParaRPr>
        </a:p>
      </dgm:t>
    </dgm:pt>
    <dgm:pt modelId="{8B696D4D-9AAC-4898-BC0A-C0A21E660787}" type="parTrans" cxnId="{43E7C5C3-220B-473F-B1D1-06A9D9E4697D}">
      <dgm:prSet/>
      <dgm:spPr/>
      <dgm:t>
        <a:bodyPr/>
        <a:lstStyle/>
        <a:p>
          <a:pPr algn="ctr"/>
          <a:endParaRPr lang="en-AU"/>
        </a:p>
      </dgm:t>
    </dgm:pt>
    <dgm:pt modelId="{8798B3B8-CF80-4607-B842-C2B0AFBCF869}" type="sibTrans" cxnId="{43E7C5C3-220B-473F-B1D1-06A9D9E4697D}">
      <dgm:prSet/>
      <dgm:spPr/>
      <dgm:t>
        <a:bodyPr/>
        <a:lstStyle/>
        <a:p>
          <a:pPr algn="ctr"/>
          <a:endParaRPr lang="en-AU"/>
        </a:p>
      </dgm:t>
    </dgm:pt>
    <dgm:pt modelId="{27B5C98A-F6FB-490E-AF15-C4ED611F8219}">
      <dgm:prSet custT="1"/>
      <dgm:spPr>
        <a:ln>
          <a:solidFill>
            <a:srgbClr val="006666"/>
          </a:solidFill>
        </a:ln>
      </dgm:spPr>
      <dgm:t>
        <a:bodyPr/>
        <a:lstStyle/>
        <a:p>
          <a:pPr algn="ctr"/>
          <a:r>
            <a:rPr lang="en-AU" sz="1800" b="1" dirty="0" smtClean="0">
              <a:solidFill>
                <a:srgbClr val="C00000"/>
              </a:solidFill>
              <a:latin typeface="Arial" panose="020B0604020202020204" pitchFamily="34" charset="0"/>
              <a:cs typeface="Arial" panose="020B0604020202020204" pitchFamily="34" charset="0"/>
            </a:rPr>
            <a:t>SLOW</a:t>
          </a:r>
          <a:r>
            <a:rPr lang="en-AU" sz="1800" dirty="0" smtClean="0">
              <a:latin typeface="Arial" panose="020B0604020202020204" pitchFamily="34" charset="0"/>
              <a:cs typeface="Arial" panose="020B0604020202020204" pitchFamily="34" charset="0"/>
            </a:rPr>
            <a:t>= Not enough air, no active ingredients</a:t>
          </a:r>
          <a:endParaRPr lang="en-AU" sz="1800" dirty="0">
            <a:latin typeface="Arial" panose="020B0604020202020204" pitchFamily="34" charset="0"/>
            <a:cs typeface="Arial" panose="020B0604020202020204" pitchFamily="34" charset="0"/>
          </a:endParaRPr>
        </a:p>
      </dgm:t>
    </dgm:pt>
    <dgm:pt modelId="{F828D4EB-6CD8-44E4-8CA1-AB5B71731931}" type="parTrans" cxnId="{0BA4E270-AEB6-4B25-B619-A127A407EC0E}">
      <dgm:prSet/>
      <dgm:spPr/>
      <dgm:t>
        <a:bodyPr/>
        <a:lstStyle/>
        <a:p>
          <a:pPr algn="ctr"/>
          <a:endParaRPr lang="en-AU"/>
        </a:p>
      </dgm:t>
    </dgm:pt>
    <dgm:pt modelId="{D03CA372-63FB-4EE0-90E3-326A0FB773D1}" type="sibTrans" cxnId="{0BA4E270-AEB6-4B25-B619-A127A407EC0E}">
      <dgm:prSet/>
      <dgm:spPr>
        <a:solidFill>
          <a:srgbClr val="006666"/>
        </a:solidFill>
      </dgm:spPr>
      <dgm:t>
        <a:bodyPr/>
        <a:lstStyle/>
        <a:p>
          <a:pPr algn="ctr"/>
          <a:endParaRPr lang="en-AU"/>
        </a:p>
      </dgm:t>
    </dgm:pt>
    <dgm:pt modelId="{C601C95A-E2CA-46CA-B0D7-E6FEF2E0BBDB}" type="pres">
      <dgm:prSet presAssocID="{8C12B1FF-16E5-4B5D-A029-5C4838858C51}" presName="Name0" presStyleCnt="0">
        <dgm:presLayoutVars>
          <dgm:dir/>
          <dgm:resizeHandles val="exact"/>
        </dgm:presLayoutVars>
      </dgm:prSet>
      <dgm:spPr/>
    </dgm:pt>
    <dgm:pt modelId="{F9310DB7-C5C4-4E7F-B184-93DE0C77502D}" type="pres">
      <dgm:prSet presAssocID="{27B5C98A-F6FB-490E-AF15-C4ED611F8219}" presName="node" presStyleLbl="node1" presStyleIdx="0" presStyleCnt="2">
        <dgm:presLayoutVars>
          <dgm:bulletEnabled val="1"/>
        </dgm:presLayoutVars>
      </dgm:prSet>
      <dgm:spPr/>
      <dgm:t>
        <a:bodyPr/>
        <a:lstStyle/>
        <a:p>
          <a:endParaRPr lang="en-US"/>
        </a:p>
      </dgm:t>
    </dgm:pt>
    <dgm:pt modelId="{0A628806-4064-4DC5-A3B6-94B3248F5789}" type="pres">
      <dgm:prSet presAssocID="{D03CA372-63FB-4EE0-90E3-326A0FB773D1}" presName="sibTrans" presStyleLbl="sibTrans2D1" presStyleIdx="0" presStyleCnt="1"/>
      <dgm:spPr/>
      <dgm:t>
        <a:bodyPr/>
        <a:lstStyle/>
        <a:p>
          <a:endParaRPr lang="en-US"/>
        </a:p>
      </dgm:t>
    </dgm:pt>
    <dgm:pt modelId="{565AF76D-E8ED-4472-AC25-ACE3A8D0C90F}" type="pres">
      <dgm:prSet presAssocID="{D03CA372-63FB-4EE0-90E3-326A0FB773D1}" presName="connectorText" presStyleLbl="sibTrans2D1" presStyleIdx="0" presStyleCnt="1"/>
      <dgm:spPr/>
      <dgm:t>
        <a:bodyPr/>
        <a:lstStyle/>
        <a:p>
          <a:endParaRPr lang="en-US"/>
        </a:p>
      </dgm:t>
    </dgm:pt>
    <dgm:pt modelId="{F474D731-0EA0-4EF8-9C6D-B4EB50C2393D}" type="pres">
      <dgm:prSet presAssocID="{D6660A64-C615-43A8-AD57-93113A66FDA9}" presName="node" presStyleLbl="node1" presStyleIdx="1" presStyleCnt="2">
        <dgm:presLayoutVars>
          <dgm:bulletEnabled val="1"/>
        </dgm:presLayoutVars>
      </dgm:prSet>
      <dgm:spPr/>
      <dgm:t>
        <a:bodyPr/>
        <a:lstStyle/>
        <a:p>
          <a:endParaRPr lang="en-AU"/>
        </a:p>
      </dgm:t>
    </dgm:pt>
  </dgm:ptLst>
  <dgm:cxnLst>
    <dgm:cxn modelId="{43E7C5C3-220B-473F-B1D1-06A9D9E4697D}" srcId="{8C12B1FF-16E5-4B5D-A029-5C4838858C51}" destId="{D6660A64-C615-43A8-AD57-93113A66FDA9}" srcOrd="1" destOrd="0" parTransId="{8B696D4D-9AAC-4898-BC0A-C0A21E660787}" sibTransId="{8798B3B8-CF80-4607-B842-C2B0AFBCF869}"/>
    <dgm:cxn modelId="{24C56C37-A49D-4133-8D7A-53F156545C21}" type="presOf" srcId="{D03CA372-63FB-4EE0-90E3-326A0FB773D1}" destId="{565AF76D-E8ED-4472-AC25-ACE3A8D0C90F}" srcOrd="1" destOrd="0" presId="urn:microsoft.com/office/officeart/2005/8/layout/process1"/>
    <dgm:cxn modelId="{F9DEE914-2E6F-4225-95EA-76C1D044B389}" type="presOf" srcId="{8C12B1FF-16E5-4B5D-A029-5C4838858C51}" destId="{C601C95A-E2CA-46CA-B0D7-E6FEF2E0BBDB}" srcOrd="0" destOrd="0" presId="urn:microsoft.com/office/officeart/2005/8/layout/process1"/>
    <dgm:cxn modelId="{0A178B52-7324-44B7-A5A8-D748375AD325}" type="presOf" srcId="{D6660A64-C615-43A8-AD57-93113A66FDA9}" destId="{F474D731-0EA0-4EF8-9C6D-B4EB50C2393D}" srcOrd="0" destOrd="0" presId="urn:microsoft.com/office/officeart/2005/8/layout/process1"/>
    <dgm:cxn modelId="{6C6C1A32-2A5C-42DA-913D-F9302B13CBFD}" type="presOf" srcId="{27B5C98A-F6FB-490E-AF15-C4ED611F8219}" destId="{F9310DB7-C5C4-4E7F-B184-93DE0C77502D}" srcOrd="0" destOrd="0" presId="urn:microsoft.com/office/officeart/2005/8/layout/process1"/>
    <dgm:cxn modelId="{0BA4E270-AEB6-4B25-B619-A127A407EC0E}" srcId="{8C12B1FF-16E5-4B5D-A029-5C4838858C51}" destId="{27B5C98A-F6FB-490E-AF15-C4ED611F8219}" srcOrd="0" destOrd="0" parTransId="{F828D4EB-6CD8-44E4-8CA1-AB5B71731931}" sibTransId="{D03CA372-63FB-4EE0-90E3-326A0FB773D1}"/>
    <dgm:cxn modelId="{D220B35E-C564-4120-B392-E79FF4359CD7}" type="presOf" srcId="{D03CA372-63FB-4EE0-90E3-326A0FB773D1}" destId="{0A628806-4064-4DC5-A3B6-94B3248F5789}" srcOrd="0" destOrd="0" presId="urn:microsoft.com/office/officeart/2005/8/layout/process1"/>
    <dgm:cxn modelId="{F422B6E6-3B2F-4D07-8776-C75B9C2B21BE}" type="presParOf" srcId="{C601C95A-E2CA-46CA-B0D7-E6FEF2E0BBDB}" destId="{F9310DB7-C5C4-4E7F-B184-93DE0C77502D}" srcOrd="0" destOrd="0" presId="urn:microsoft.com/office/officeart/2005/8/layout/process1"/>
    <dgm:cxn modelId="{E3C5D426-B5C6-4A9C-96C4-20FEA7B7E9BB}" type="presParOf" srcId="{C601C95A-E2CA-46CA-B0D7-E6FEF2E0BBDB}" destId="{0A628806-4064-4DC5-A3B6-94B3248F5789}" srcOrd="1" destOrd="0" presId="urn:microsoft.com/office/officeart/2005/8/layout/process1"/>
    <dgm:cxn modelId="{7A67FB2C-4010-4821-981B-8813F018CEF6}" type="presParOf" srcId="{0A628806-4064-4DC5-A3B6-94B3248F5789}" destId="{565AF76D-E8ED-4472-AC25-ACE3A8D0C90F}" srcOrd="0" destOrd="0" presId="urn:microsoft.com/office/officeart/2005/8/layout/process1"/>
    <dgm:cxn modelId="{CFEA6C00-0A06-4408-B492-53792F732D10}" type="presParOf" srcId="{C601C95A-E2CA-46CA-B0D7-E6FEF2E0BBDB}" destId="{F474D731-0EA0-4EF8-9C6D-B4EB50C2393D}"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12B1FF-16E5-4B5D-A029-5C4838858C51}" type="doc">
      <dgm:prSet loTypeId="urn:microsoft.com/office/officeart/2005/8/layout/process1" loCatId="process" qsTypeId="urn:microsoft.com/office/officeart/2005/8/quickstyle/simple1" qsCatId="simple" csTypeId="urn:microsoft.com/office/officeart/2005/8/colors/accent0_1" csCatId="mainScheme" phldr="1"/>
      <dgm:spPr/>
    </dgm:pt>
    <dgm:pt modelId="{D6660A64-C615-43A8-AD57-93113A66FDA9}">
      <dgm:prSet custT="1"/>
      <dgm:spPr>
        <a:ln>
          <a:solidFill>
            <a:srgbClr val="006666"/>
          </a:solidFill>
        </a:ln>
      </dgm:spPr>
      <dgm:t>
        <a:bodyPr/>
        <a:lstStyle/>
        <a:p>
          <a:pPr algn="ctr"/>
          <a:r>
            <a:rPr lang="en-AU" altLang="en-US" sz="1800" dirty="0" smtClean="0">
              <a:latin typeface="Arial" panose="020B0604020202020204" pitchFamily="34" charset="0"/>
              <a:cs typeface="Arial" panose="020B0604020202020204" pitchFamily="34" charset="0"/>
            </a:rPr>
            <a:t>Cover with soil or any brown material</a:t>
          </a:r>
          <a:endParaRPr lang="en-AU" altLang="en-US" sz="1800" dirty="0">
            <a:latin typeface="Arial" panose="020B0604020202020204" pitchFamily="34" charset="0"/>
            <a:cs typeface="Arial" panose="020B0604020202020204" pitchFamily="34" charset="0"/>
          </a:endParaRPr>
        </a:p>
      </dgm:t>
    </dgm:pt>
    <dgm:pt modelId="{8B696D4D-9AAC-4898-BC0A-C0A21E660787}" type="parTrans" cxnId="{43E7C5C3-220B-473F-B1D1-06A9D9E4697D}">
      <dgm:prSet/>
      <dgm:spPr/>
      <dgm:t>
        <a:bodyPr/>
        <a:lstStyle/>
        <a:p>
          <a:pPr algn="l"/>
          <a:endParaRPr lang="en-AU"/>
        </a:p>
      </dgm:t>
    </dgm:pt>
    <dgm:pt modelId="{8798B3B8-CF80-4607-B842-C2B0AFBCF869}" type="sibTrans" cxnId="{43E7C5C3-220B-473F-B1D1-06A9D9E4697D}">
      <dgm:prSet/>
      <dgm:spPr/>
      <dgm:t>
        <a:bodyPr/>
        <a:lstStyle/>
        <a:p>
          <a:pPr algn="l"/>
          <a:endParaRPr lang="en-AU"/>
        </a:p>
      </dgm:t>
    </dgm:pt>
    <dgm:pt modelId="{DE500421-98CE-44A7-935C-1F4BFF5F20AD}">
      <dgm:prSet custT="1"/>
      <dgm:spPr>
        <a:ln>
          <a:solidFill>
            <a:srgbClr val="006666"/>
          </a:solidFill>
        </a:ln>
      </dgm:spPr>
      <dgm:t>
        <a:bodyPr/>
        <a:lstStyle/>
        <a:p>
          <a:pPr algn="ctr"/>
          <a:r>
            <a:rPr lang="en-AU" sz="1800" b="1" dirty="0" smtClean="0">
              <a:solidFill>
                <a:srgbClr val="C00000"/>
              </a:solidFill>
              <a:latin typeface="Arial" panose="020B0604020202020204" pitchFamily="34" charset="0"/>
              <a:cs typeface="Arial" panose="020B0604020202020204" pitchFamily="34" charset="0"/>
            </a:rPr>
            <a:t>SMALL FLIES</a:t>
          </a:r>
          <a:r>
            <a:rPr lang="en-AU" sz="1800" dirty="0" smtClean="0">
              <a:latin typeface="Arial" panose="020B0604020202020204" pitchFamily="34" charset="0"/>
              <a:cs typeface="Arial" panose="020B0604020202020204" pitchFamily="34" charset="0"/>
            </a:rPr>
            <a:t>= exposed fruit</a:t>
          </a:r>
          <a:endParaRPr lang="en-AU" sz="1800" dirty="0">
            <a:latin typeface="Arial" panose="020B0604020202020204" pitchFamily="34" charset="0"/>
            <a:cs typeface="Arial" panose="020B0604020202020204" pitchFamily="34" charset="0"/>
          </a:endParaRPr>
        </a:p>
      </dgm:t>
    </dgm:pt>
    <dgm:pt modelId="{C843704F-0FA9-4EB6-83B5-2999B9302214}" type="parTrans" cxnId="{470EFCA7-9988-4BE8-BF14-974E8C5552B4}">
      <dgm:prSet/>
      <dgm:spPr/>
      <dgm:t>
        <a:bodyPr/>
        <a:lstStyle/>
        <a:p>
          <a:pPr algn="l"/>
          <a:endParaRPr lang="en-AU"/>
        </a:p>
      </dgm:t>
    </dgm:pt>
    <dgm:pt modelId="{9AB405D1-00BC-4152-836D-2CAD03353727}" type="sibTrans" cxnId="{470EFCA7-9988-4BE8-BF14-974E8C5552B4}">
      <dgm:prSet/>
      <dgm:spPr>
        <a:solidFill>
          <a:srgbClr val="006666"/>
        </a:solidFill>
      </dgm:spPr>
      <dgm:t>
        <a:bodyPr/>
        <a:lstStyle/>
        <a:p>
          <a:pPr algn="l"/>
          <a:endParaRPr lang="en-AU"/>
        </a:p>
      </dgm:t>
    </dgm:pt>
    <dgm:pt modelId="{C601C95A-E2CA-46CA-B0D7-E6FEF2E0BBDB}" type="pres">
      <dgm:prSet presAssocID="{8C12B1FF-16E5-4B5D-A029-5C4838858C51}" presName="Name0" presStyleCnt="0">
        <dgm:presLayoutVars>
          <dgm:dir/>
          <dgm:resizeHandles val="exact"/>
        </dgm:presLayoutVars>
      </dgm:prSet>
      <dgm:spPr/>
    </dgm:pt>
    <dgm:pt modelId="{5D09F8E7-42E5-4EB1-9270-38515A15A386}" type="pres">
      <dgm:prSet presAssocID="{DE500421-98CE-44A7-935C-1F4BFF5F20AD}" presName="node" presStyleLbl="node1" presStyleIdx="0" presStyleCnt="2">
        <dgm:presLayoutVars>
          <dgm:bulletEnabled val="1"/>
        </dgm:presLayoutVars>
      </dgm:prSet>
      <dgm:spPr/>
      <dgm:t>
        <a:bodyPr/>
        <a:lstStyle/>
        <a:p>
          <a:endParaRPr lang="en-AU"/>
        </a:p>
      </dgm:t>
    </dgm:pt>
    <dgm:pt modelId="{65DFE72E-A562-4DBB-9914-048D59D95DA8}" type="pres">
      <dgm:prSet presAssocID="{9AB405D1-00BC-4152-836D-2CAD03353727}" presName="sibTrans" presStyleLbl="sibTrans2D1" presStyleIdx="0" presStyleCnt="1"/>
      <dgm:spPr/>
      <dgm:t>
        <a:bodyPr/>
        <a:lstStyle/>
        <a:p>
          <a:endParaRPr lang="en-US"/>
        </a:p>
      </dgm:t>
    </dgm:pt>
    <dgm:pt modelId="{6E241D3D-F0A5-477A-B4DA-2466713CD71B}" type="pres">
      <dgm:prSet presAssocID="{9AB405D1-00BC-4152-836D-2CAD03353727}" presName="connectorText" presStyleLbl="sibTrans2D1" presStyleIdx="0" presStyleCnt="1"/>
      <dgm:spPr/>
      <dgm:t>
        <a:bodyPr/>
        <a:lstStyle/>
        <a:p>
          <a:endParaRPr lang="en-US"/>
        </a:p>
      </dgm:t>
    </dgm:pt>
    <dgm:pt modelId="{F474D731-0EA0-4EF8-9C6D-B4EB50C2393D}" type="pres">
      <dgm:prSet presAssocID="{D6660A64-C615-43A8-AD57-93113A66FDA9}" presName="node" presStyleLbl="node1" presStyleIdx="1" presStyleCnt="2" custLinFactNeighborX="73783" custLinFactNeighborY="-12511">
        <dgm:presLayoutVars>
          <dgm:bulletEnabled val="1"/>
        </dgm:presLayoutVars>
      </dgm:prSet>
      <dgm:spPr/>
      <dgm:t>
        <a:bodyPr/>
        <a:lstStyle/>
        <a:p>
          <a:endParaRPr lang="en-AU"/>
        </a:p>
      </dgm:t>
    </dgm:pt>
  </dgm:ptLst>
  <dgm:cxnLst>
    <dgm:cxn modelId="{43E7C5C3-220B-473F-B1D1-06A9D9E4697D}" srcId="{8C12B1FF-16E5-4B5D-A029-5C4838858C51}" destId="{D6660A64-C615-43A8-AD57-93113A66FDA9}" srcOrd="1" destOrd="0" parTransId="{8B696D4D-9AAC-4898-BC0A-C0A21E660787}" sibTransId="{8798B3B8-CF80-4607-B842-C2B0AFBCF869}"/>
    <dgm:cxn modelId="{470EFCA7-9988-4BE8-BF14-974E8C5552B4}" srcId="{8C12B1FF-16E5-4B5D-A029-5C4838858C51}" destId="{DE500421-98CE-44A7-935C-1F4BFF5F20AD}" srcOrd="0" destOrd="0" parTransId="{C843704F-0FA9-4EB6-83B5-2999B9302214}" sibTransId="{9AB405D1-00BC-4152-836D-2CAD03353727}"/>
    <dgm:cxn modelId="{FA940F66-67CE-4136-801A-D66CD6C0AB8B}" type="presOf" srcId="{8C12B1FF-16E5-4B5D-A029-5C4838858C51}" destId="{C601C95A-E2CA-46CA-B0D7-E6FEF2E0BBDB}" srcOrd="0" destOrd="0" presId="urn:microsoft.com/office/officeart/2005/8/layout/process1"/>
    <dgm:cxn modelId="{2C60505A-C053-48E0-86CA-3517CAAAC6ED}" type="presOf" srcId="{9AB405D1-00BC-4152-836D-2CAD03353727}" destId="{65DFE72E-A562-4DBB-9914-048D59D95DA8}" srcOrd="0" destOrd="0" presId="urn:microsoft.com/office/officeart/2005/8/layout/process1"/>
    <dgm:cxn modelId="{04FE1459-AEA9-453D-982B-2E0419AF851A}" type="presOf" srcId="{D6660A64-C615-43A8-AD57-93113A66FDA9}" destId="{F474D731-0EA0-4EF8-9C6D-B4EB50C2393D}" srcOrd="0" destOrd="0" presId="urn:microsoft.com/office/officeart/2005/8/layout/process1"/>
    <dgm:cxn modelId="{9BAA3926-107B-4165-A43B-1F1F73827417}" type="presOf" srcId="{DE500421-98CE-44A7-935C-1F4BFF5F20AD}" destId="{5D09F8E7-42E5-4EB1-9270-38515A15A386}" srcOrd="0" destOrd="0" presId="urn:microsoft.com/office/officeart/2005/8/layout/process1"/>
    <dgm:cxn modelId="{2F22C982-BB10-41F4-A5B5-BB5CCB822082}" type="presOf" srcId="{9AB405D1-00BC-4152-836D-2CAD03353727}" destId="{6E241D3D-F0A5-477A-B4DA-2466713CD71B}" srcOrd="1" destOrd="0" presId="urn:microsoft.com/office/officeart/2005/8/layout/process1"/>
    <dgm:cxn modelId="{7F38209B-C6BD-41AE-AA7E-F6534DABE372}" type="presParOf" srcId="{C601C95A-E2CA-46CA-B0D7-E6FEF2E0BBDB}" destId="{5D09F8E7-42E5-4EB1-9270-38515A15A386}" srcOrd="0" destOrd="0" presId="urn:microsoft.com/office/officeart/2005/8/layout/process1"/>
    <dgm:cxn modelId="{E8A31058-EDB9-4407-9457-B3C0513C919E}" type="presParOf" srcId="{C601C95A-E2CA-46CA-B0D7-E6FEF2E0BBDB}" destId="{65DFE72E-A562-4DBB-9914-048D59D95DA8}" srcOrd="1" destOrd="0" presId="urn:microsoft.com/office/officeart/2005/8/layout/process1"/>
    <dgm:cxn modelId="{626DE6AF-7119-4C36-A230-1EA5FD297B56}" type="presParOf" srcId="{65DFE72E-A562-4DBB-9914-048D59D95DA8}" destId="{6E241D3D-F0A5-477A-B4DA-2466713CD71B}" srcOrd="0" destOrd="0" presId="urn:microsoft.com/office/officeart/2005/8/layout/process1"/>
    <dgm:cxn modelId="{06BC6B83-D0EA-4FAB-810A-0249F0FB122E}" type="presParOf" srcId="{C601C95A-E2CA-46CA-B0D7-E6FEF2E0BBDB}" destId="{F474D731-0EA0-4EF8-9C6D-B4EB50C2393D}"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12B1FF-16E5-4B5D-A029-5C4838858C51}" type="doc">
      <dgm:prSet loTypeId="urn:microsoft.com/office/officeart/2005/8/layout/process1" loCatId="process" qsTypeId="urn:microsoft.com/office/officeart/2005/8/quickstyle/simple1" qsCatId="simple" csTypeId="urn:microsoft.com/office/officeart/2005/8/colors/accent0_1" csCatId="mainScheme" phldr="1"/>
      <dgm:spPr/>
    </dgm:pt>
    <dgm:pt modelId="{D6660A64-C615-43A8-AD57-93113A66FDA9}">
      <dgm:prSet custT="1"/>
      <dgm:spPr>
        <a:ln>
          <a:solidFill>
            <a:srgbClr val="006666"/>
          </a:solidFill>
        </a:ln>
      </dgm:spPr>
      <dgm:t>
        <a:bodyPr/>
        <a:lstStyle/>
        <a:p>
          <a:pPr algn="ctr"/>
          <a:r>
            <a:rPr lang="en-AU" altLang="en-US" sz="1800" dirty="0" smtClean="0">
              <a:latin typeface="Arial" panose="020B0604020202020204" pitchFamily="34" charset="0"/>
              <a:cs typeface="Arial" panose="020B0604020202020204" pitchFamily="34" charset="0"/>
              <a:sym typeface="Wingdings" pitchFamily="2" charset="2"/>
            </a:rPr>
            <a:t>Remove </a:t>
          </a:r>
          <a:r>
            <a:rPr lang="en-AU" altLang="en-US" sz="1800" dirty="0" smtClean="0">
              <a:latin typeface="Arial" panose="020B0604020202020204" pitchFamily="34" charset="0"/>
              <a:cs typeface="Arial" panose="020B0604020202020204" pitchFamily="34" charset="0"/>
            </a:rPr>
            <a:t>breads, grains, meat or dairy products, cover entry with wire, turn heap, moisten</a:t>
          </a:r>
          <a:endParaRPr lang="en-AU" altLang="en-US" sz="1800" dirty="0">
            <a:latin typeface="Arial" panose="020B0604020202020204" pitchFamily="34" charset="0"/>
            <a:cs typeface="Arial" panose="020B0604020202020204" pitchFamily="34" charset="0"/>
          </a:endParaRPr>
        </a:p>
      </dgm:t>
    </dgm:pt>
    <dgm:pt modelId="{8B696D4D-9AAC-4898-BC0A-C0A21E660787}" type="parTrans" cxnId="{43E7C5C3-220B-473F-B1D1-06A9D9E4697D}">
      <dgm:prSet/>
      <dgm:spPr/>
      <dgm:t>
        <a:bodyPr/>
        <a:lstStyle/>
        <a:p>
          <a:pPr algn="l"/>
          <a:endParaRPr lang="en-AU"/>
        </a:p>
      </dgm:t>
    </dgm:pt>
    <dgm:pt modelId="{8798B3B8-CF80-4607-B842-C2B0AFBCF869}" type="sibTrans" cxnId="{43E7C5C3-220B-473F-B1D1-06A9D9E4697D}">
      <dgm:prSet/>
      <dgm:spPr/>
      <dgm:t>
        <a:bodyPr/>
        <a:lstStyle/>
        <a:p>
          <a:pPr algn="l"/>
          <a:endParaRPr lang="en-AU"/>
        </a:p>
      </dgm:t>
    </dgm:pt>
    <dgm:pt modelId="{CD3C9EAC-C3FE-490C-9B7A-7858716C40B4}">
      <dgm:prSet custT="1"/>
      <dgm:spPr>
        <a:ln>
          <a:solidFill>
            <a:srgbClr val="006666"/>
          </a:solidFill>
        </a:ln>
      </dgm:spPr>
      <dgm:t>
        <a:bodyPr/>
        <a:lstStyle/>
        <a:p>
          <a:pPr algn="ctr"/>
          <a:r>
            <a:rPr lang="en-AU" sz="1800" b="1" dirty="0" smtClean="0">
              <a:solidFill>
                <a:srgbClr val="C00000"/>
              </a:solidFill>
              <a:latin typeface="Arial" panose="020B0604020202020204" pitchFamily="34" charset="0"/>
              <a:cs typeface="Arial" panose="020B0604020202020204" pitchFamily="34" charset="0"/>
            </a:rPr>
            <a:t>VERMIN</a:t>
          </a:r>
          <a:r>
            <a:rPr lang="en-AU" sz="1800" dirty="0" smtClean="0">
              <a:latin typeface="Arial" panose="020B0604020202020204" pitchFamily="34" charset="0"/>
              <a:cs typeface="Arial" panose="020B0604020202020204" pitchFamily="34" charset="0"/>
            </a:rPr>
            <a:t>= wrong food or warm dry nest</a:t>
          </a:r>
          <a:endParaRPr lang="en-AU" sz="1800" dirty="0">
            <a:latin typeface="Arial" panose="020B0604020202020204" pitchFamily="34" charset="0"/>
            <a:cs typeface="Arial" panose="020B0604020202020204" pitchFamily="34" charset="0"/>
          </a:endParaRPr>
        </a:p>
      </dgm:t>
    </dgm:pt>
    <dgm:pt modelId="{627F91A7-718B-45AF-AA95-ED0879D625C4}" type="parTrans" cxnId="{0F9CB685-2D85-4284-A47C-C93965902DE9}">
      <dgm:prSet/>
      <dgm:spPr/>
      <dgm:t>
        <a:bodyPr/>
        <a:lstStyle/>
        <a:p>
          <a:pPr algn="l"/>
          <a:endParaRPr lang="en-AU"/>
        </a:p>
      </dgm:t>
    </dgm:pt>
    <dgm:pt modelId="{D43126FE-7A8E-46C3-A07C-8B79CE39DBB5}" type="sibTrans" cxnId="{0F9CB685-2D85-4284-A47C-C93965902DE9}">
      <dgm:prSet/>
      <dgm:spPr>
        <a:solidFill>
          <a:srgbClr val="006666"/>
        </a:solidFill>
      </dgm:spPr>
      <dgm:t>
        <a:bodyPr/>
        <a:lstStyle/>
        <a:p>
          <a:pPr algn="l"/>
          <a:endParaRPr lang="en-AU"/>
        </a:p>
      </dgm:t>
    </dgm:pt>
    <dgm:pt modelId="{C601C95A-E2CA-46CA-B0D7-E6FEF2E0BBDB}" type="pres">
      <dgm:prSet presAssocID="{8C12B1FF-16E5-4B5D-A029-5C4838858C51}" presName="Name0" presStyleCnt="0">
        <dgm:presLayoutVars>
          <dgm:dir/>
          <dgm:resizeHandles val="exact"/>
        </dgm:presLayoutVars>
      </dgm:prSet>
      <dgm:spPr/>
    </dgm:pt>
    <dgm:pt modelId="{3054D559-9FFC-489F-8219-6CD2F5DC6C6C}" type="pres">
      <dgm:prSet presAssocID="{CD3C9EAC-C3FE-490C-9B7A-7858716C40B4}" presName="node" presStyleLbl="node1" presStyleIdx="0" presStyleCnt="2">
        <dgm:presLayoutVars>
          <dgm:bulletEnabled val="1"/>
        </dgm:presLayoutVars>
      </dgm:prSet>
      <dgm:spPr/>
      <dgm:t>
        <a:bodyPr/>
        <a:lstStyle/>
        <a:p>
          <a:endParaRPr lang="en-AU"/>
        </a:p>
      </dgm:t>
    </dgm:pt>
    <dgm:pt modelId="{15CA5EEB-ED89-47EF-A092-DC6FD40538F8}" type="pres">
      <dgm:prSet presAssocID="{D43126FE-7A8E-46C3-A07C-8B79CE39DBB5}" presName="sibTrans" presStyleLbl="sibTrans2D1" presStyleIdx="0" presStyleCnt="1"/>
      <dgm:spPr/>
      <dgm:t>
        <a:bodyPr/>
        <a:lstStyle/>
        <a:p>
          <a:endParaRPr lang="en-US"/>
        </a:p>
      </dgm:t>
    </dgm:pt>
    <dgm:pt modelId="{24B33773-292C-4084-A34A-94D822E87EF9}" type="pres">
      <dgm:prSet presAssocID="{D43126FE-7A8E-46C3-A07C-8B79CE39DBB5}" presName="connectorText" presStyleLbl="sibTrans2D1" presStyleIdx="0" presStyleCnt="1"/>
      <dgm:spPr/>
      <dgm:t>
        <a:bodyPr/>
        <a:lstStyle/>
        <a:p>
          <a:endParaRPr lang="en-US"/>
        </a:p>
      </dgm:t>
    </dgm:pt>
    <dgm:pt modelId="{F474D731-0EA0-4EF8-9C6D-B4EB50C2393D}" type="pres">
      <dgm:prSet presAssocID="{D6660A64-C615-43A8-AD57-93113A66FDA9}" presName="node" presStyleLbl="node1" presStyleIdx="1" presStyleCnt="2">
        <dgm:presLayoutVars>
          <dgm:bulletEnabled val="1"/>
        </dgm:presLayoutVars>
      </dgm:prSet>
      <dgm:spPr/>
      <dgm:t>
        <a:bodyPr/>
        <a:lstStyle/>
        <a:p>
          <a:endParaRPr lang="en-AU"/>
        </a:p>
      </dgm:t>
    </dgm:pt>
  </dgm:ptLst>
  <dgm:cxnLst>
    <dgm:cxn modelId="{43E7C5C3-220B-473F-B1D1-06A9D9E4697D}" srcId="{8C12B1FF-16E5-4B5D-A029-5C4838858C51}" destId="{D6660A64-C615-43A8-AD57-93113A66FDA9}" srcOrd="1" destOrd="0" parTransId="{8B696D4D-9AAC-4898-BC0A-C0A21E660787}" sibTransId="{8798B3B8-CF80-4607-B842-C2B0AFBCF869}"/>
    <dgm:cxn modelId="{30BBAE3A-98E4-439A-B5A0-3105E4E3F7E5}" type="presOf" srcId="{CD3C9EAC-C3FE-490C-9B7A-7858716C40B4}" destId="{3054D559-9FFC-489F-8219-6CD2F5DC6C6C}" srcOrd="0" destOrd="0" presId="urn:microsoft.com/office/officeart/2005/8/layout/process1"/>
    <dgm:cxn modelId="{5CDB857B-10F2-44FE-814B-04E0C57925FC}" type="presOf" srcId="{8C12B1FF-16E5-4B5D-A029-5C4838858C51}" destId="{C601C95A-E2CA-46CA-B0D7-E6FEF2E0BBDB}" srcOrd="0" destOrd="0" presId="urn:microsoft.com/office/officeart/2005/8/layout/process1"/>
    <dgm:cxn modelId="{020BFE29-1DA5-4771-894E-7AC049F6E4FF}" type="presOf" srcId="{D6660A64-C615-43A8-AD57-93113A66FDA9}" destId="{F474D731-0EA0-4EF8-9C6D-B4EB50C2393D}" srcOrd="0" destOrd="0" presId="urn:microsoft.com/office/officeart/2005/8/layout/process1"/>
    <dgm:cxn modelId="{0F9CB685-2D85-4284-A47C-C93965902DE9}" srcId="{8C12B1FF-16E5-4B5D-A029-5C4838858C51}" destId="{CD3C9EAC-C3FE-490C-9B7A-7858716C40B4}" srcOrd="0" destOrd="0" parTransId="{627F91A7-718B-45AF-AA95-ED0879D625C4}" sibTransId="{D43126FE-7A8E-46C3-A07C-8B79CE39DBB5}"/>
    <dgm:cxn modelId="{03982274-ED4E-4D96-BDA2-6382F6725AA1}" type="presOf" srcId="{D43126FE-7A8E-46C3-A07C-8B79CE39DBB5}" destId="{24B33773-292C-4084-A34A-94D822E87EF9}" srcOrd="1" destOrd="0" presId="urn:microsoft.com/office/officeart/2005/8/layout/process1"/>
    <dgm:cxn modelId="{8F70BF02-7EC5-4C1C-8C17-B9E072B5B763}" type="presOf" srcId="{D43126FE-7A8E-46C3-A07C-8B79CE39DBB5}" destId="{15CA5EEB-ED89-47EF-A092-DC6FD40538F8}" srcOrd="0" destOrd="0" presId="urn:microsoft.com/office/officeart/2005/8/layout/process1"/>
    <dgm:cxn modelId="{4533375B-1FD9-491F-AB44-014B40B7A16A}" type="presParOf" srcId="{C601C95A-E2CA-46CA-B0D7-E6FEF2E0BBDB}" destId="{3054D559-9FFC-489F-8219-6CD2F5DC6C6C}" srcOrd="0" destOrd="0" presId="urn:microsoft.com/office/officeart/2005/8/layout/process1"/>
    <dgm:cxn modelId="{1BC47936-91BD-43A5-A67C-839B1BC17B33}" type="presParOf" srcId="{C601C95A-E2CA-46CA-B0D7-E6FEF2E0BBDB}" destId="{15CA5EEB-ED89-47EF-A092-DC6FD40538F8}" srcOrd="1" destOrd="0" presId="urn:microsoft.com/office/officeart/2005/8/layout/process1"/>
    <dgm:cxn modelId="{E8687615-F212-49BA-9BBF-4F9E210F4300}" type="presParOf" srcId="{15CA5EEB-ED89-47EF-A092-DC6FD40538F8}" destId="{24B33773-292C-4084-A34A-94D822E87EF9}" srcOrd="0" destOrd="0" presId="urn:microsoft.com/office/officeart/2005/8/layout/process1"/>
    <dgm:cxn modelId="{937F3941-B058-497F-A558-92520427D651}" type="presParOf" srcId="{C601C95A-E2CA-46CA-B0D7-E6FEF2E0BBDB}" destId="{F474D731-0EA0-4EF8-9C6D-B4EB50C2393D}"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12B1FF-16E5-4B5D-A029-5C4838858C51}" type="doc">
      <dgm:prSet loTypeId="urn:microsoft.com/office/officeart/2005/8/layout/process1" loCatId="process" qsTypeId="urn:microsoft.com/office/officeart/2005/8/quickstyle/simple1" qsCatId="simple" csTypeId="urn:microsoft.com/office/officeart/2005/8/colors/accent0_1" csCatId="mainScheme" phldr="1"/>
      <dgm:spPr/>
    </dgm:pt>
    <dgm:pt modelId="{99F1A72B-4E3C-44CE-9932-A297B607909D}">
      <dgm:prSet phldrT="[Text]" custT="1"/>
      <dgm:spPr>
        <a:ln>
          <a:solidFill>
            <a:srgbClr val="006666"/>
          </a:solidFill>
        </a:ln>
      </dgm:spPr>
      <dgm:t>
        <a:bodyPr/>
        <a:lstStyle/>
        <a:p>
          <a:pPr algn="ctr"/>
          <a:r>
            <a:rPr lang="en-AU" sz="2000" b="1" dirty="0" smtClean="0">
              <a:solidFill>
                <a:srgbClr val="C00000"/>
              </a:solidFill>
              <a:sym typeface="Wingdings" pitchFamily="2" charset="2"/>
            </a:rPr>
            <a:t> </a:t>
          </a:r>
          <a:r>
            <a:rPr lang="en-AU" sz="1800" b="1" dirty="0" smtClean="0">
              <a:solidFill>
                <a:srgbClr val="C00000"/>
              </a:solidFill>
              <a:latin typeface="Arial" panose="020B0604020202020204" pitchFamily="34" charset="0"/>
              <a:cs typeface="Arial" panose="020B0604020202020204" pitchFamily="34" charset="0"/>
            </a:rPr>
            <a:t>TOO DRY: </a:t>
          </a:r>
          <a:r>
            <a:rPr lang="en-AU" sz="1800" dirty="0" smtClean="0">
              <a:latin typeface="Arial" panose="020B0604020202020204" pitchFamily="34" charset="0"/>
              <a:cs typeface="Arial" panose="020B0604020202020204" pitchFamily="34" charset="0"/>
            </a:rPr>
            <a:t>Worms will overheat</a:t>
          </a:r>
          <a:endParaRPr lang="en-AU" sz="1800" dirty="0">
            <a:latin typeface="Arial" panose="020B0604020202020204" pitchFamily="34" charset="0"/>
            <a:cs typeface="Arial" panose="020B0604020202020204" pitchFamily="34" charset="0"/>
          </a:endParaRPr>
        </a:p>
      </dgm:t>
    </dgm:pt>
    <dgm:pt modelId="{CFAC9319-16AC-4F36-A036-647D6BE74809}" type="parTrans" cxnId="{E14384FB-C051-4783-B67E-26C90C10092C}">
      <dgm:prSet/>
      <dgm:spPr/>
      <dgm:t>
        <a:bodyPr/>
        <a:lstStyle/>
        <a:p>
          <a:pPr algn="ctr"/>
          <a:endParaRPr lang="en-AU">
            <a:solidFill>
              <a:schemeClr val="bg1"/>
            </a:solidFill>
          </a:endParaRPr>
        </a:p>
      </dgm:t>
    </dgm:pt>
    <dgm:pt modelId="{1775489D-7508-44B1-888E-45ECEB8BD450}" type="sibTrans" cxnId="{E14384FB-C051-4783-B67E-26C90C10092C}">
      <dgm:prSet/>
      <dgm:spPr>
        <a:solidFill>
          <a:srgbClr val="006666"/>
        </a:solidFill>
      </dgm:spPr>
      <dgm:t>
        <a:bodyPr/>
        <a:lstStyle/>
        <a:p>
          <a:pPr algn="ctr"/>
          <a:endParaRPr lang="en-AU">
            <a:solidFill>
              <a:schemeClr val="bg1"/>
            </a:solidFill>
          </a:endParaRPr>
        </a:p>
      </dgm:t>
    </dgm:pt>
    <dgm:pt modelId="{D6660A64-C615-43A8-AD57-93113A66FDA9}">
      <dgm:prSet custT="1"/>
      <dgm:spPr>
        <a:ln>
          <a:solidFill>
            <a:srgbClr val="006666"/>
          </a:solidFill>
        </a:ln>
      </dgm:spPr>
      <dgm:t>
        <a:bodyPr/>
        <a:lstStyle/>
        <a:p>
          <a:pPr algn="ctr"/>
          <a:r>
            <a:rPr lang="en-AU" sz="1800" dirty="0" smtClean="0">
              <a:latin typeface="Arial" panose="020B0604020202020204" pitchFamily="34" charset="0"/>
              <a:cs typeface="Arial" panose="020B0604020202020204" pitchFamily="34" charset="0"/>
            </a:rPr>
            <a:t>Cover working layer with wet cardboard or</a:t>
          </a:r>
          <a:r>
            <a:rPr lang="en-AU" sz="1800" baseline="0" dirty="0" smtClean="0">
              <a:latin typeface="Arial" panose="020B0604020202020204" pitchFamily="34" charset="0"/>
              <a:cs typeface="Arial" panose="020B0604020202020204" pitchFamily="34" charset="0"/>
            </a:rPr>
            <a:t> hessian. On hot days, spray working layer with a water mister</a:t>
          </a:r>
          <a:r>
            <a:rPr lang="en-AU" sz="2000" baseline="0" dirty="0" smtClean="0"/>
            <a:t>.</a:t>
          </a:r>
          <a:endParaRPr lang="en-AU" altLang="en-US" sz="2000" dirty="0"/>
        </a:p>
      </dgm:t>
    </dgm:pt>
    <dgm:pt modelId="{8B696D4D-9AAC-4898-BC0A-C0A21E660787}" type="parTrans" cxnId="{43E7C5C3-220B-473F-B1D1-06A9D9E4697D}">
      <dgm:prSet/>
      <dgm:spPr/>
      <dgm:t>
        <a:bodyPr/>
        <a:lstStyle/>
        <a:p>
          <a:pPr algn="ctr"/>
          <a:endParaRPr lang="en-AU">
            <a:solidFill>
              <a:schemeClr val="bg1"/>
            </a:solidFill>
          </a:endParaRPr>
        </a:p>
      </dgm:t>
    </dgm:pt>
    <dgm:pt modelId="{8798B3B8-CF80-4607-B842-C2B0AFBCF869}" type="sibTrans" cxnId="{43E7C5C3-220B-473F-B1D1-06A9D9E4697D}">
      <dgm:prSet/>
      <dgm:spPr/>
      <dgm:t>
        <a:bodyPr/>
        <a:lstStyle/>
        <a:p>
          <a:pPr algn="ctr"/>
          <a:endParaRPr lang="en-AU">
            <a:solidFill>
              <a:schemeClr val="bg1"/>
            </a:solidFill>
          </a:endParaRPr>
        </a:p>
      </dgm:t>
    </dgm:pt>
    <dgm:pt modelId="{C601C95A-E2CA-46CA-B0D7-E6FEF2E0BBDB}" type="pres">
      <dgm:prSet presAssocID="{8C12B1FF-16E5-4B5D-A029-5C4838858C51}" presName="Name0" presStyleCnt="0">
        <dgm:presLayoutVars>
          <dgm:dir/>
          <dgm:resizeHandles val="exact"/>
        </dgm:presLayoutVars>
      </dgm:prSet>
      <dgm:spPr/>
    </dgm:pt>
    <dgm:pt modelId="{463E8317-441B-4AE3-8340-628BA7939654}" type="pres">
      <dgm:prSet presAssocID="{99F1A72B-4E3C-44CE-9932-A297B607909D}" presName="node" presStyleLbl="node1" presStyleIdx="0" presStyleCnt="2">
        <dgm:presLayoutVars>
          <dgm:bulletEnabled val="1"/>
        </dgm:presLayoutVars>
      </dgm:prSet>
      <dgm:spPr/>
      <dgm:t>
        <a:bodyPr/>
        <a:lstStyle/>
        <a:p>
          <a:endParaRPr lang="en-AU"/>
        </a:p>
      </dgm:t>
    </dgm:pt>
    <dgm:pt modelId="{5D9559DB-FAB8-451C-9DFB-7E2FE3C0F5AD}" type="pres">
      <dgm:prSet presAssocID="{1775489D-7508-44B1-888E-45ECEB8BD450}" presName="sibTrans" presStyleLbl="sibTrans2D1" presStyleIdx="0" presStyleCnt="1"/>
      <dgm:spPr/>
      <dgm:t>
        <a:bodyPr/>
        <a:lstStyle/>
        <a:p>
          <a:endParaRPr lang="en-US"/>
        </a:p>
      </dgm:t>
    </dgm:pt>
    <dgm:pt modelId="{09A9CE9F-E006-462E-A2C6-B2D70D8A7656}" type="pres">
      <dgm:prSet presAssocID="{1775489D-7508-44B1-888E-45ECEB8BD450}" presName="connectorText" presStyleLbl="sibTrans2D1" presStyleIdx="0" presStyleCnt="1"/>
      <dgm:spPr/>
      <dgm:t>
        <a:bodyPr/>
        <a:lstStyle/>
        <a:p>
          <a:endParaRPr lang="en-US"/>
        </a:p>
      </dgm:t>
    </dgm:pt>
    <dgm:pt modelId="{F474D731-0EA0-4EF8-9C6D-B4EB50C2393D}" type="pres">
      <dgm:prSet presAssocID="{D6660A64-C615-43A8-AD57-93113A66FDA9}" presName="node" presStyleLbl="node1" presStyleIdx="1" presStyleCnt="2" custLinFactNeighborX="70539" custLinFactNeighborY="-1868">
        <dgm:presLayoutVars>
          <dgm:bulletEnabled val="1"/>
        </dgm:presLayoutVars>
      </dgm:prSet>
      <dgm:spPr/>
      <dgm:t>
        <a:bodyPr/>
        <a:lstStyle/>
        <a:p>
          <a:endParaRPr lang="en-US"/>
        </a:p>
      </dgm:t>
    </dgm:pt>
  </dgm:ptLst>
  <dgm:cxnLst>
    <dgm:cxn modelId="{43E7C5C3-220B-473F-B1D1-06A9D9E4697D}" srcId="{8C12B1FF-16E5-4B5D-A029-5C4838858C51}" destId="{D6660A64-C615-43A8-AD57-93113A66FDA9}" srcOrd="1" destOrd="0" parTransId="{8B696D4D-9AAC-4898-BC0A-C0A21E660787}" sibTransId="{8798B3B8-CF80-4607-B842-C2B0AFBCF869}"/>
    <dgm:cxn modelId="{3DC2C39D-AFF6-4908-B758-A8C6EE1F681B}" type="presOf" srcId="{1775489D-7508-44B1-888E-45ECEB8BD450}" destId="{09A9CE9F-E006-462E-A2C6-B2D70D8A7656}" srcOrd="1" destOrd="0" presId="urn:microsoft.com/office/officeart/2005/8/layout/process1"/>
    <dgm:cxn modelId="{D664F90B-7E1D-4F6F-82FD-59183D000FBE}" type="presOf" srcId="{D6660A64-C615-43A8-AD57-93113A66FDA9}" destId="{F474D731-0EA0-4EF8-9C6D-B4EB50C2393D}" srcOrd="0" destOrd="0" presId="urn:microsoft.com/office/officeart/2005/8/layout/process1"/>
    <dgm:cxn modelId="{05B0EFF1-2850-4336-B508-0E12B6C4437D}" type="presOf" srcId="{99F1A72B-4E3C-44CE-9932-A297B607909D}" destId="{463E8317-441B-4AE3-8340-628BA7939654}" srcOrd="0" destOrd="0" presId="urn:microsoft.com/office/officeart/2005/8/layout/process1"/>
    <dgm:cxn modelId="{73F7AE2C-99A6-4624-A247-93AA01D1FB4E}" type="presOf" srcId="{1775489D-7508-44B1-888E-45ECEB8BD450}" destId="{5D9559DB-FAB8-451C-9DFB-7E2FE3C0F5AD}" srcOrd="0" destOrd="0" presId="urn:microsoft.com/office/officeart/2005/8/layout/process1"/>
    <dgm:cxn modelId="{E14384FB-C051-4783-B67E-26C90C10092C}" srcId="{8C12B1FF-16E5-4B5D-A029-5C4838858C51}" destId="{99F1A72B-4E3C-44CE-9932-A297B607909D}" srcOrd="0" destOrd="0" parTransId="{CFAC9319-16AC-4F36-A036-647D6BE74809}" sibTransId="{1775489D-7508-44B1-888E-45ECEB8BD450}"/>
    <dgm:cxn modelId="{DDB3EF28-80EA-425E-9054-933F0F0E0B6D}" type="presOf" srcId="{8C12B1FF-16E5-4B5D-A029-5C4838858C51}" destId="{C601C95A-E2CA-46CA-B0D7-E6FEF2E0BBDB}" srcOrd="0" destOrd="0" presId="urn:microsoft.com/office/officeart/2005/8/layout/process1"/>
    <dgm:cxn modelId="{4CBE4A2B-1928-47AF-B6A9-72B386AD0E22}" type="presParOf" srcId="{C601C95A-E2CA-46CA-B0D7-E6FEF2E0BBDB}" destId="{463E8317-441B-4AE3-8340-628BA7939654}" srcOrd="0" destOrd="0" presId="urn:microsoft.com/office/officeart/2005/8/layout/process1"/>
    <dgm:cxn modelId="{EDC14282-FAEF-4CAB-87E2-3BA42F21DC31}" type="presParOf" srcId="{C601C95A-E2CA-46CA-B0D7-E6FEF2E0BBDB}" destId="{5D9559DB-FAB8-451C-9DFB-7E2FE3C0F5AD}" srcOrd="1" destOrd="0" presId="urn:microsoft.com/office/officeart/2005/8/layout/process1"/>
    <dgm:cxn modelId="{085DA452-34A8-4F47-B390-3C41A42E448D}" type="presParOf" srcId="{5D9559DB-FAB8-451C-9DFB-7E2FE3C0F5AD}" destId="{09A9CE9F-E006-462E-A2C6-B2D70D8A7656}" srcOrd="0" destOrd="0" presId="urn:microsoft.com/office/officeart/2005/8/layout/process1"/>
    <dgm:cxn modelId="{68C8DB6C-DA72-40AF-9862-2F2D8006A49D}" type="presParOf" srcId="{C601C95A-E2CA-46CA-B0D7-E6FEF2E0BBDB}" destId="{F474D731-0EA0-4EF8-9C6D-B4EB50C2393D}"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12B1FF-16E5-4B5D-A029-5C4838858C51}" type="doc">
      <dgm:prSet loTypeId="urn:microsoft.com/office/officeart/2005/8/layout/process1" loCatId="process" qsTypeId="urn:microsoft.com/office/officeart/2005/8/quickstyle/simple1" qsCatId="simple" csTypeId="urn:microsoft.com/office/officeart/2005/8/colors/accent0_1" csCatId="mainScheme" phldr="1"/>
      <dgm:spPr/>
    </dgm:pt>
    <dgm:pt modelId="{D6660A64-C615-43A8-AD57-93113A66FDA9}">
      <dgm:prSet custT="1"/>
      <dgm:spPr>
        <a:ln>
          <a:solidFill>
            <a:srgbClr val="006666"/>
          </a:solidFill>
        </a:ln>
      </dgm:spPr>
      <dgm:t>
        <a:bodyPr/>
        <a:lstStyle/>
        <a:p>
          <a:pPr algn="ctr"/>
          <a:r>
            <a:rPr lang="en-AU" sz="1800" dirty="0" smtClean="0">
              <a:latin typeface="Arial" panose="020B0604020202020204" pitchFamily="34" charset="0"/>
              <a:cs typeface="Arial" panose="020B0604020202020204" pitchFamily="34" charset="0"/>
            </a:rPr>
            <a:t>Fluff castings, add shredded paper. Empty casting from lower trays to improve drainage.</a:t>
          </a:r>
          <a:endParaRPr lang="en-AU" altLang="en-US" sz="1800" dirty="0">
            <a:latin typeface="Arial" panose="020B0604020202020204" pitchFamily="34" charset="0"/>
            <a:cs typeface="Arial" panose="020B0604020202020204" pitchFamily="34" charset="0"/>
          </a:endParaRPr>
        </a:p>
      </dgm:t>
    </dgm:pt>
    <dgm:pt modelId="{8B696D4D-9AAC-4898-BC0A-C0A21E660787}" type="parTrans" cxnId="{43E7C5C3-220B-473F-B1D1-06A9D9E4697D}">
      <dgm:prSet/>
      <dgm:spPr/>
      <dgm:t>
        <a:bodyPr/>
        <a:lstStyle/>
        <a:p>
          <a:pPr algn="ctr"/>
          <a:endParaRPr lang="en-AU"/>
        </a:p>
      </dgm:t>
    </dgm:pt>
    <dgm:pt modelId="{8798B3B8-CF80-4607-B842-C2B0AFBCF869}" type="sibTrans" cxnId="{43E7C5C3-220B-473F-B1D1-06A9D9E4697D}">
      <dgm:prSet/>
      <dgm:spPr/>
      <dgm:t>
        <a:bodyPr/>
        <a:lstStyle/>
        <a:p>
          <a:pPr algn="ctr"/>
          <a:endParaRPr lang="en-AU"/>
        </a:p>
      </dgm:t>
    </dgm:pt>
    <dgm:pt modelId="{27B5C98A-F6FB-490E-AF15-C4ED611F8219}">
      <dgm:prSet custT="1"/>
      <dgm:spPr>
        <a:ln>
          <a:solidFill>
            <a:srgbClr val="006666"/>
          </a:solidFill>
        </a:ln>
      </dgm:spPr>
      <dgm:t>
        <a:bodyPr/>
        <a:lstStyle/>
        <a:p>
          <a:pPr algn="ctr"/>
          <a:r>
            <a:rPr lang="en-AU" sz="1800" b="1" dirty="0" smtClean="0">
              <a:solidFill>
                <a:srgbClr val="C00000"/>
              </a:solidFill>
              <a:latin typeface="Arial" panose="020B0604020202020204" pitchFamily="34" charset="0"/>
              <a:cs typeface="Arial" panose="020B0604020202020204" pitchFamily="34" charset="0"/>
            </a:rPr>
            <a:t>TOO</a:t>
          </a:r>
          <a:r>
            <a:rPr lang="en-AU" sz="1800" b="1" baseline="0" dirty="0" smtClean="0">
              <a:solidFill>
                <a:srgbClr val="C00000"/>
              </a:solidFill>
              <a:latin typeface="Arial" panose="020B0604020202020204" pitchFamily="34" charset="0"/>
              <a:cs typeface="Arial" panose="020B0604020202020204" pitchFamily="34" charset="0"/>
            </a:rPr>
            <a:t> WET: </a:t>
          </a:r>
          <a:r>
            <a:rPr lang="en-AU" sz="1800" baseline="0" dirty="0" smtClean="0">
              <a:latin typeface="Arial" panose="020B0604020202020204" pitchFamily="34" charset="0"/>
              <a:cs typeface="Arial" panose="020B0604020202020204" pitchFamily="34" charset="0"/>
            </a:rPr>
            <a:t>Worms can drown, system lacks oxygen</a:t>
          </a:r>
          <a:endParaRPr lang="en-AU" sz="1800" dirty="0">
            <a:latin typeface="Arial" panose="020B0604020202020204" pitchFamily="34" charset="0"/>
            <a:cs typeface="Arial" panose="020B0604020202020204" pitchFamily="34" charset="0"/>
          </a:endParaRPr>
        </a:p>
      </dgm:t>
    </dgm:pt>
    <dgm:pt modelId="{F828D4EB-6CD8-44E4-8CA1-AB5B71731931}" type="parTrans" cxnId="{0BA4E270-AEB6-4B25-B619-A127A407EC0E}">
      <dgm:prSet/>
      <dgm:spPr/>
      <dgm:t>
        <a:bodyPr/>
        <a:lstStyle/>
        <a:p>
          <a:pPr algn="ctr"/>
          <a:endParaRPr lang="en-AU"/>
        </a:p>
      </dgm:t>
    </dgm:pt>
    <dgm:pt modelId="{D03CA372-63FB-4EE0-90E3-326A0FB773D1}" type="sibTrans" cxnId="{0BA4E270-AEB6-4B25-B619-A127A407EC0E}">
      <dgm:prSet/>
      <dgm:spPr>
        <a:solidFill>
          <a:srgbClr val="006666"/>
        </a:solidFill>
      </dgm:spPr>
      <dgm:t>
        <a:bodyPr/>
        <a:lstStyle/>
        <a:p>
          <a:pPr algn="ctr"/>
          <a:endParaRPr lang="en-AU">
            <a:solidFill>
              <a:srgbClr val="006666"/>
            </a:solidFill>
          </a:endParaRPr>
        </a:p>
      </dgm:t>
    </dgm:pt>
    <dgm:pt modelId="{C601C95A-E2CA-46CA-B0D7-E6FEF2E0BBDB}" type="pres">
      <dgm:prSet presAssocID="{8C12B1FF-16E5-4B5D-A029-5C4838858C51}" presName="Name0" presStyleCnt="0">
        <dgm:presLayoutVars>
          <dgm:dir/>
          <dgm:resizeHandles val="exact"/>
        </dgm:presLayoutVars>
      </dgm:prSet>
      <dgm:spPr/>
    </dgm:pt>
    <dgm:pt modelId="{F9310DB7-C5C4-4E7F-B184-93DE0C77502D}" type="pres">
      <dgm:prSet presAssocID="{27B5C98A-F6FB-490E-AF15-C4ED611F8219}" presName="node" presStyleLbl="node1" presStyleIdx="0" presStyleCnt="2">
        <dgm:presLayoutVars>
          <dgm:bulletEnabled val="1"/>
        </dgm:presLayoutVars>
      </dgm:prSet>
      <dgm:spPr/>
      <dgm:t>
        <a:bodyPr/>
        <a:lstStyle/>
        <a:p>
          <a:endParaRPr lang="en-US"/>
        </a:p>
      </dgm:t>
    </dgm:pt>
    <dgm:pt modelId="{0A628806-4064-4DC5-A3B6-94B3248F5789}" type="pres">
      <dgm:prSet presAssocID="{D03CA372-63FB-4EE0-90E3-326A0FB773D1}" presName="sibTrans" presStyleLbl="sibTrans2D1" presStyleIdx="0" presStyleCnt="1"/>
      <dgm:spPr/>
      <dgm:t>
        <a:bodyPr/>
        <a:lstStyle/>
        <a:p>
          <a:endParaRPr lang="en-US"/>
        </a:p>
      </dgm:t>
    </dgm:pt>
    <dgm:pt modelId="{565AF76D-E8ED-4472-AC25-ACE3A8D0C90F}" type="pres">
      <dgm:prSet presAssocID="{D03CA372-63FB-4EE0-90E3-326A0FB773D1}" presName="connectorText" presStyleLbl="sibTrans2D1" presStyleIdx="0" presStyleCnt="1"/>
      <dgm:spPr/>
      <dgm:t>
        <a:bodyPr/>
        <a:lstStyle/>
        <a:p>
          <a:endParaRPr lang="en-US"/>
        </a:p>
      </dgm:t>
    </dgm:pt>
    <dgm:pt modelId="{F474D731-0EA0-4EF8-9C6D-B4EB50C2393D}" type="pres">
      <dgm:prSet presAssocID="{D6660A64-C615-43A8-AD57-93113A66FDA9}" presName="node" presStyleLbl="node1" presStyleIdx="1" presStyleCnt="2">
        <dgm:presLayoutVars>
          <dgm:bulletEnabled val="1"/>
        </dgm:presLayoutVars>
      </dgm:prSet>
      <dgm:spPr/>
      <dgm:t>
        <a:bodyPr/>
        <a:lstStyle/>
        <a:p>
          <a:endParaRPr lang="en-AU"/>
        </a:p>
      </dgm:t>
    </dgm:pt>
  </dgm:ptLst>
  <dgm:cxnLst>
    <dgm:cxn modelId="{43E7C5C3-220B-473F-B1D1-06A9D9E4697D}" srcId="{8C12B1FF-16E5-4B5D-A029-5C4838858C51}" destId="{D6660A64-C615-43A8-AD57-93113A66FDA9}" srcOrd="1" destOrd="0" parTransId="{8B696D4D-9AAC-4898-BC0A-C0A21E660787}" sibTransId="{8798B3B8-CF80-4607-B842-C2B0AFBCF869}"/>
    <dgm:cxn modelId="{F01F0A5D-CA94-4517-BF36-7C2DAF8EF875}" type="presOf" srcId="{D6660A64-C615-43A8-AD57-93113A66FDA9}" destId="{F474D731-0EA0-4EF8-9C6D-B4EB50C2393D}" srcOrd="0" destOrd="0" presId="urn:microsoft.com/office/officeart/2005/8/layout/process1"/>
    <dgm:cxn modelId="{1BFC5BF1-ADDD-4B4D-8086-2027EADC0A86}" type="presOf" srcId="{27B5C98A-F6FB-490E-AF15-C4ED611F8219}" destId="{F9310DB7-C5C4-4E7F-B184-93DE0C77502D}" srcOrd="0" destOrd="0" presId="urn:microsoft.com/office/officeart/2005/8/layout/process1"/>
    <dgm:cxn modelId="{0BA4E270-AEB6-4B25-B619-A127A407EC0E}" srcId="{8C12B1FF-16E5-4B5D-A029-5C4838858C51}" destId="{27B5C98A-F6FB-490E-AF15-C4ED611F8219}" srcOrd="0" destOrd="0" parTransId="{F828D4EB-6CD8-44E4-8CA1-AB5B71731931}" sibTransId="{D03CA372-63FB-4EE0-90E3-326A0FB773D1}"/>
    <dgm:cxn modelId="{1905B15F-BC62-44FA-9880-03BA08E1E499}" type="presOf" srcId="{D03CA372-63FB-4EE0-90E3-326A0FB773D1}" destId="{565AF76D-E8ED-4472-AC25-ACE3A8D0C90F}" srcOrd="1" destOrd="0" presId="urn:microsoft.com/office/officeart/2005/8/layout/process1"/>
    <dgm:cxn modelId="{A7944804-70C4-4F58-8F9F-E676C6AA57B6}" type="presOf" srcId="{D03CA372-63FB-4EE0-90E3-326A0FB773D1}" destId="{0A628806-4064-4DC5-A3B6-94B3248F5789}" srcOrd="0" destOrd="0" presId="urn:microsoft.com/office/officeart/2005/8/layout/process1"/>
    <dgm:cxn modelId="{DE8B5FE8-FB4D-4705-BFC8-882D43C8C998}" type="presOf" srcId="{8C12B1FF-16E5-4B5D-A029-5C4838858C51}" destId="{C601C95A-E2CA-46CA-B0D7-E6FEF2E0BBDB}" srcOrd="0" destOrd="0" presId="urn:microsoft.com/office/officeart/2005/8/layout/process1"/>
    <dgm:cxn modelId="{4024A596-2FC6-4CCB-89EA-D55CAD74CC93}" type="presParOf" srcId="{C601C95A-E2CA-46CA-B0D7-E6FEF2E0BBDB}" destId="{F9310DB7-C5C4-4E7F-B184-93DE0C77502D}" srcOrd="0" destOrd="0" presId="urn:microsoft.com/office/officeart/2005/8/layout/process1"/>
    <dgm:cxn modelId="{09796C2A-E12A-40CE-A4A1-3DE03D544276}" type="presParOf" srcId="{C601C95A-E2CA-46CA-B0D7-E6FEF2E0BBDB}" destId="{0A628806-4064-4DC5-A3B6-94B3248F5789}" srcOrd="1" destOrd="0" presId="urn:microsoft.com/office/officeart/2005/8/layout/process1"/>
    <dgm:cxn modelId="{C6E1ED6A-4B34-42E3-9F34-0A61604FD77A}" type="presParOf" srcId="{0A628806-4064-4DC5-A3B6-94B3248F5789}" destId="{565AF76D-E8ED-4472-AC25-ACE3A8D0C90F}" srcOrd="0" destOrd="0" presId="urn:microsoft.com/office/officeart/2005/8/layout/process1"/>
    <dgm:cxn modelId="{9B4E2654-A555-4287-9E60-0188AD651182}" type="presParOf" srcId="{C601C95A-E2CA-46CA-B0D7-E6FEF2E0BBDB}" destId="{F474D731-0EA0-4EF8-9C6D-B4EB50C2393D}" srcOrd="2" destOrd="0" presId="urn:microsoft.com/office/officeart/2005/8/layout/process1"/>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12B1FF-16E5-4B5D-A029-5C4838858C51}" type="doc">
      <dgm:prSet loTypeId="urn:microsoft.com/office/officeart/2005/8/layout/process1" loCatId="process" qsTypeId="urn:microsoft.com/office/officeart/2005/8/quickstyle/simple1" qsCatId="simple" csTypeId="urn:microsoft.com/office/officeart/2005/8/colors/accent0_1" csCatId="mainScheme" phldr="1"/>
      <dgm:spPr/>
    </dgm:pt>
    <dgm:pt modelId="{D6660A64-C615-43A8-AD57-93113A66FDA9}">
      <dgm:prSet custT="1"/>
      <dgm:spPr>
        <a:ln>
          <a:solidFill>
            <a:srgbClr val="006666"/>
          </a:solidFill>
        </a:ln>
      </dgm:spPr>
      <dgm:t>
        <a:bodyPr/>
        <a:lstStyle/>
        <a:p>
          <a:pPr algn="ctr"/>
          <a:r>
            <a:rPr lang="en-AU" sz="1800" baseline="0" dirty="0" smtClean="0">
              <a:latin typeface="Arial" panose="020B0604020202020204" pitchFamily="34" charset="0"/>
              <a:cs typeface="Arial" panose="020B0604020202020204" pitchFamily="34" charset="0"/>
            </a:rPr>
            <a:t>Sprinkle the working layer with dolomite or garden lime, add crushed egg or oyster shells. Improve drainage</a:t>
          </a:r>
          <a:r>
            <a:rPr lang="en-AU" sz="2000" baseline="0" dirty="0" smtClean="0"/>
            <a:t>.  </a:t>
          </a:r>
          <a:endParaRPr lang="en-AU" altLang="en-US" sz="2000" dirty="0"/>
        </a:p>
      </dgm:t>
    </dgm:pt>
    <dgm:pt modelId="{8B696D4D-9AAC-4898-BC0A-C0A21E660787}" type="parTrans" cxnId="{43E7C5C3-220B-473F-B1D1-06A9D9E4697D}">
      <dgm:prSet/>
      <dgm:spPr/>
      <dgm:t>
        <a:bodyPr/>
        <a:lstStyle/>
        <a:p>
          <a:pPr algn="l"/>
          <a:endParaRPr lang="en-AU"/>
        </a:p>
      </dgm:t>
    </dgm:pt>
    <dgm:pt modelId="{8798B3B8-CF80-4607-B842-C2B0AFBCF869}" type="sibTrans" cxnId="{43E7C5C3-220B-473F-B1D1-06A9D9E4697D}">
      <dgm:prSet/>
      <dgm:spPr/>
      <dgm:t>
        <a:bodyPr/>
        <a:lstStyle/>
        <a:p>
          <a:pPr algn="l"/>
          <a:endParaRPr lang="en-AU"/>
        </a:p>
      </dgm:t>
    </dgm:pt>
    <dgm:pt modelId="{DE500421-98CE-44A7-935C-1F4BFF5F20AD}">
      <dgm:prSet custT="1"/>
      <dgm:spPr>
        <a:ln>
          <a:solidFill>
            <a:srgbClr val="006666"/>
          </a:solidFill>
        </a:ln>
      </dgm:spPr>
      <dgm:t>
        <a:bodyPr/>
        <a:lstStyle/>
        <a:p>
          <a:pPr algn="ctr"/>
          <a:r>
            <a:rPr lang="en-AU" sz="1800" b="1" dirty="0" smtClean="0">
              <a:solidFill>
                <a:srgbClr val="C00000"/>
              </a:solidFill>
              <a:latin typeface="Arial" panose="020B0604020202020204" pitchFamily="34" charset="0"/>
              <a:cs typeface="Arial" panose="020B0604020202020204" pitchFamily="34" charset="0"/>
            </a:rPr>
            <a:t>SMALL FLIES</a:t>
          </a:r>
          <a:r>
            <a:rPr lang="en-AU" sz="1800" b="1" baseline="0" dirty="0" smtClean="0">
              <a:solidFill>
                <a:srgbClr val="C00000"/>
              </a:solidFill>
              <a:latin typeface="Arial" panose="020B0604020202020204" pitchFamily="34" charset="0"/>
              <a:cs typeface="Arial" panose="020B0604020202020204" pitchFamily="34" charset="0"/>
            </a:rPr>
            <a:t>: </a:t>
          </a:r>
          <a:r>
            <a:rPr lang="en-AU" sz="1800" baseline="0" dirty="0" smtClean="0">
              <a:latin typeface="Arial" panose="020B0604020202020204" pitchFamily="34" charset="0"/>
              <a:cs typeface="Arial" panose="020B0604020202020204" pitchFamily="34" charset="0"/>
            </a:rPr>
            <a:t>Exposed fruit or excess moisture in farm</a:t>
          </a:r>
          <a:endParaRPr lang="en-AU" sz="1800" dirty="0">
            <a:latin typeface="Arial" panose="020B0604020202020204" pitchFamily="34" charset="0"/>
            <a:cs typeface="Arial" panose="020B0604020202020204" pitchFamily="34" charset="0"/>
          </a:endParaRPr>
        </a:p>
      </dgm:t>
    </dgm:pt>
    <dgm:pt modelId="{C843704F-0FA9-4EB6-83B5-2999B9302214}" type="parTrans" cxnId="{470EFCA7-9988-4BE8-BF14-974E8C5552B4}">
      <dgm:prSet/>
      <dgm:spPr/>
      <dgm:t>
        <a:bodyPr/>
        <a:lstStyle/>
        <a:p>
          <a:pPr algn="l"/>
          <a:endParaRPr lang="en-AU"/>
        </a:p>
      </dgm:t>
    </dgm:pt>
    <dgm:pt modelId="{9AB405D1-00BC-4152-836D-2CAD03353727}" type="sibTrans" cxnId="{470EFCA7-9988-4BE8-BF14-974E8C5552B4}">
      <dgm:prSet/>
      <dgm:spPr>
        <a:solidFill>
          <a:srgbClr val="006666"/>
        </a:solidFill>
      </dgm:spPr>
      <dgm:t>
        <a:bodyPr/>
        <a:lstStyle/>
        <a:p>
          <a:pPr algn="l"/>
          <a:endParaRPr lang="en-AU"/>
        </a:p>
      </dgm:t>
    </dgm:pt>
    <dgm:pt modelId="{C601C95A-E2CA-46CA-B0D7-E6FEF2E0BBDB}" type="pres">
      <dgm:prSet presAssocID="{8C12B1FF-16E5-4B5D-A029-5C4838858C51}" presName="Name0" presStyleCnt="0">
        <dgm:presLayoutVars>
          <dgm:dir/>
          <dgm:resizeHandles val="exact"/>
        </dgm:presLayoutVars>
      </dgm:prSet>
      <dgm:spPr/>
    </dgm:pt>
    <dgm:pt modelId="{5D09F8E7-42E5-4EB1-9270-38515A15A386}" type="pres">
      <dgm:prSet presAssocID="{DE500421-98CE-44A7-935C-1F4BFF5F20AD}" presName="node" presStyleLbl="node1" presStyleIdx="0" presStyleCnt="2">
        <dgm:presLayoutVars>
          <dgm:bulletEnabled val="1"/>
        </dgm:presLayoutVars>
      </dgm:prSet>
      <dgm:spPr/>
      <dgm:t>
        <a:bodyPr/>
        <a:lstStyle/>
        <a:p>
          <a:endParaRPr lang="en-AU"/>
        </a:p>
      </dgm:t>
    </dgm:pt>
    <dgm:pt modelId="{65DFE72E-A562-4DBB-9914-048D59D95DA8}" type="pres">
      <dgm:prSet presAssocID="{9AB405D1-00BC-4152-836D-2CAD03353727}" presName="sibTrans" presStyleLbl="sibTrans2D1" presStyleIdx="0" presStyleCnt="1"/>
      <dgm:spPr/>
      <dgm:t>
        <a:bodyPr/>
        <a:lstStyle/>
        <a:p>
          <a:endParaRPr lang="en-US"/>
        </a:p>
      </dgm:t>
    </dgm:pt>
    <dgm:pt modelId="{6E241D3D-F0A5-477A-B4DA-2466713CD71B}" type="pres">
      <dgm:prSet presAssocID="{9AB405D1-00BC-4152-836D-2CAD03353727}" presName="connectorText" presStyleLbl="sibTrans2D1" presStyleIdx="0" presStyleCnt="1"/>
      <dgm:spPr/>
      <dgm:t>
        <a:bodyPr/>
        <a:lstStyle/>
        <a:p>
          <a:endParaRPr lang="en-US"/>
        </a:p>
      </dgm:t>
    </dgm:pt>
    <dgm:pt modelId="{F474D731-0EA0-4EF8-9C6D-B4EB50C2393D}" type="pres">
      <dgm:prSet presAssocID="{D6660A64-C615-43A8-AD57-93113A66FDA9}" presName="node" presStyleLbl="node1" presStyleIdx="1" presStyleCnt="2">
        <dgm:presLayoutVars>
          <dgm:bulletEnabled val="1"/>
        </dgm:presLayoutVars>
      </dgm:prSet>
      <dgm:spPr/>
      <dgm:t>
        <a:bodyPr/>
        <a:lstStyle/>
        <a:p>
          <a:endParaRPr lang="en-AU"/>
        </a:p>
      </dgm:t>
    </dgm:pt>
  </dgm:ptLst>
  <dgm:cxnLst>
    <dgm:cxn modelId="{43E7C5C3-220B-473F-B1D1-06A9D9E4697D}" srcId="{8C12B1FF-16E5-4B5D-A029-5C4838858C51}" destId="{D6660A64-C615-43A8-AD57-93113A66FDA9}" srcOrd="1" destOrd="0" parTransId="{8B696D4D-9AAC-4898-BC0A-C0A21E660787}" sibTransId="{8798B3B8-CF80-4607-B842-C2B0AFBCF869}"/>
    <dgm:cxn modelId="{470EFCA7-9988-4BE8-BF14-974E8C5552B4}" srcId="{8C12B1FF-16E5-4B5D-A029-5C4838858C51}" destId="{DE500421-98CE-44A7-935C-1F4BFF5F20AD}" srcOrd="0" destOrd="0" parTransId="{C843704F-0FA9-4EB6-83B5-2999B9302214}" sibTransId="{9AB405D1-00BC-4152-836D-2CAD03353727}"/>
    <dgm:cxn modelId="{BB9DB826-AB06-44FD-B825-EC27ED8AC3C3}" type="presOf" srcId="{D6660A64-C615-43A8-AD57-93113A66FDA9}" destId="{F474D731-0EA0-4EF8-9C6D-B4EB50C2393D}" srcOrd="0" destOrd="0" presId="urn:microsoft.com/office/officeart/2005/8/layout/process1"/>
    <dgm:cxn modelId="{E1E773F9-0CE3-4D4D-A70F-1115D4D2499C}" type="presOf" srcId="{8C12B1FF-16E5-4B5D-A029-5C4838858C51}" destId="{C601C95A-E2CA-46CA-B0D7-E6FEF2E0BBDB}" srcOrd="0" destOrd="0" presId="urn:microsoft.com/office/officeart/2005/8/layout/process1"/>
    <dgm:cxn modelId="{67730CE1-B700-4486-84B7-5F9605CE0241}" type="presOf" srcId="{9AB405D1-00BC-4152-836D-2CAD03353727}" destId="{65DFE72E-A562-4DBB-9914-048D59D95DA8}" srcOrd="0" destOrd="0" presId="urn:microsoft.com/office/officeart/2005/8/layout/process1"/>
    <dgm:cxn modelId="{6AEA38FA-F052-4BE4-8677-40F2111D4D27}" type="presOf" srcId="{DE500421-98CE-44A7-935C-1F4BFF5F20AD}" destId="{5D09F8E7-42E5-4EB1-9270-38515A15A386}" srcOrd="0" destOrd="0" presId="urn:microsoft.com/office/officeart/2005/8/layout/process1"/>
    <dgm:cxn modelId="{8FBE1EE6-F7EA-463E-9031-1520A1EFCEF1}" type="presOf" srcId="{9AB405D1-00BC-4152-836D-2CAD03353727}" destId="{6E241D3D-F0A5-477A-B4DA-2466713CD71B}" srcOrd="1" destOrd="0" presId="urn:microsoft.com/office/officeart/2005/8/layout/process1"/>
    <dgm:cxn modelId="{9A16E7E1-8D97-405F-9D93-20CB4D3681DA}" type="presParOf" srcId="{C601C95A-E2CA-46CA-B0D7-E6FEF2E0BBDB}" destId="{5D09F8E7-42E5-4EB1-9270-38515A15A386}" srcOrd="0" destOrd="0" presId="urn:microsoft.com/office/officeart/2005/8/layout/process1"/>
    <dgm:cxn modelId="{8B44778C-D832-4C35-8FFA-5466C0064807}" type="presParOf" srcId="{C601C95A-E2CA-46CA-B0D7-E6FEF2E0BBDB}" destId="{65DFE72E-A562-4DBB-9914-048D59D95DA8}" srcOrd="1" destOrd="0" presId="urn:microsoft.com/office/officeart/2005/8/layout/process1"/>
    <dgm:cxn modelId="{0AB6AC72-6822-4E42-9F9A-D485A34CB955}" type="presParOf" srcId="{65DFE72E-A562-4DBB-9914-048D59D95DA8}" destId="{6E241D3D-F0A5-477A-B4DA-2466713CD71B}" srcOrd="0" destOrd="0" presId="urn:microsoft.com/office/officeart/2005/8/layout/process1"/>
    <dgm:cxn modelId="{A58C10F7-1A32-411D-9041-DCA0C53CA486}" type="presParOf" srcId="{C601C95A-E2CA-46CA-B0D7-E6FEF2E0BBDB}" destId="{F474D731-0EA0-4EF8-9C6D-B4EB50C2393D}"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12B1FF-16E5-4B5D-A029-5C4838858C51}" type="doc">
      <dgm:prSet loTypeId="urn:microsoft.com/office/officeart/2005/8/layout/process1" loCatId="process" qsTypeId="urn:microsoft.com/office/officeart/2005/8/quickstyle/simple1" qsCatId="simple" csTypeId="urn:microsoft.com/office/officeart/2005/8/colors/accent0_1" csCatId="mainScheme" phldr="1"/>
      <dgm:spPr/>
    </dgm:pt>
    <dgm:pt modelId="{D6660A64-C615-43A8-AD57-93113A66FDA9}">
      <dgm:prSet custT="1"/>
      <dgm:spPr>
        <a:ln>
          <a:solidFill>
            <a:srgbClr val="006666"/>
          </a:solidFill>
        </a:ln>
      </dgm:spPr>
      <dgm:t>
        <a:bodyPr/>
        <a:lstStyle/>
        <a:p>
          <a:pPr algn="ctr"/>
          <a:r>
            <a:rPr lang="en-AU" sz="1800" dirty="0" smtClean="0">
              <a:latin typeface="Arial" panose="020B0604020202020204" pitchFamily="34" charset="0"/>
              <a:cs typeface="Arial" panose="020B0604020202020204" pitchFamily="34" charset="0"/>
            </a:rPr>
            <a:t>Hold off feeding until most of the food in</a:t>
          </a:r>
          <a:r>
            <a:rPr lang="en-AU" sz="1800" baseline="0" dirty="0" smtClean="0">
              <a:latin typeface="Arial" panose="020B0604020202020204" pitchFamily="34" charset="0"/>
              <a:cs typeface="Arial" panose="020B0604020202020204" pitchFamily="34" charset="0"/>
            </a:rPr>
            <a:t> </a:t>
          </a:r>
          <a:r>
            <a:rPr lang="en-AU" sz="1800" dirty="0" smtClean="0">
              <a:latin typeface="Arial" panose="020B0604020202020204" pitchFamily="34" charset="0"/>
              <a:cs typeface="Arial" panose="020B0604020202020204" pitchFamily="34" charset="0"/>
            </a:rPr>
            <a:t>the tray has been eaten. Sprinkle with dolomite</a:t>
          </a:r>
          <a:r>
            <a:rPr lang="en-AU" sz="1800" baseline="0" dirty="0" smtClean="0">
              <a:latin typeface="Arial" panose="020B0604020202020204" pitchFamily="34" charset="0"/>
              <a:cs typeface="Arial" panose="020B0604020202020204" pitchFamily="34" charset="0"/>
            </a:rPr>
            <a:t> or garden lime.</a:t>
          </a:r>
          <a:endParaRPr lang="en-AU" altLang="en-US" sz="1800" dirty="0">
            <a:latin typeface="Arial" panose="020B0604020202020204" pitchFamily="34" charset="0"/>
            <a:cs typeface="Arial" panose="020B0604020202020204" pitchFamily="34" charset="0"/>
          </a:endParaRPr>
        </a:p>
      </dgm:t>
    </dgm:pt>
    <dgm:pt modelId="{8B696D4D-9AAC-4898-BC0A-C0A21E660787}" type="parTrans" cxnId="{43E7C5C3-220B-473F-B1D1-06A9D9E4697D}">
      <dgm:prSet/>
      <dgm:spPr/>
      <dgm:t>
        <a:bodyPr/>
        <a:lstStyle/>
        <a:p>
          <a:pPr algn="l"/>
          <a:endParaRPr lang="en-AU"/>
        </a:p>
      </dgm:t>
    </dgm:pt>
    <dgm:pt modelId="{8798B3B8-CF80-4607-B842-C2B0AFBCF869}" type="sibTrans" cxnId="{43E7C5C3-220B-473F-B1D1-06A9D9E4697D}">
      <dgm:prSet/>
      <dgm:spPr/>
      <dgm:t>
        <a:bodyPr/>
        <a:lstStyle/>
        <a:p>
          <a:pPr algn="l"/>
          <a:endParaRPr lang="en-AU"/>
        </a:p>
      </dgm:t>
    </dgm:pt>
    <dgm:pt modelId="{CD3C9EAC-C3FE-490C-9B7A-7858716C40B4}">
      <dgm:prSet custT="1"/>
      <dgm:spPr>
        <a:ln>
          <a:solidFill>
            <a:srgbClr val="006666"/>
          </a:solidFill>
        </a:ln>
      </dgm:spPr>
      <dgm:t>
        <a:bodyPr/>
        <a:lstStyle/>
        <a:p>
          <a:pPr algn="ctr"/>
          <a:r>
            <a:rPr lang="en-AU" sz="1800" b="1" dirty="0" smtClean="0">
              <a:solidFill>
                <a:srgbClr val="C00000"/>
              </a:solidFill>
              <a:latin typeface="Arial" panose="020B0604020202020204" pitchFamily="34" charset="0"/>
              <a:cs typeface="Arial" panose="020B0604020202020204" pitchFamily="34" charset="0"/>
            </a:rPr>
            <a:t>BAD</a:t>
          </a:r>
          <a:r>
            <a:rPr lang="en-AU" sz="1800" b="1" baseline="0" dirty="0" smtClean="0">
              <a:solidFill>
                <a:srgbClr val="C00000"/>
              </a:solidFill>
              <a:latin typeface="Arial" panose="020B0604020202020204" pitchFamily="34" charset="0"/>
              <a:cs typeface="Arial" panose="020B0604020202020204" pitchFamily="34" charset="0"/>
            </a:rPr>
            <a:t> SMELL: </a:t>
          </a:r>
          <a:r>
            <a:rPr lang="en-AU" sz="1800" baseline="0" dirty="0" smtClean="0">
              <a:latin typeface="Arial" panose="020B0604020202020204" pitchFamily="34" charset="0"/>
              <a:cs typeface="Arial" panose="020B0604020202020204" pitchFamily="34" charset="0"/>
            </a:rPr>
            <a:t>Decomposing food scraps</a:t>
          </a:r>
          <a:endParaRPr lang="en-AU" sz="1800" dirty="0">
            <a:latin typeface="Arial" panose="020B0604020202020204" pitchFamily="34" charset="0"/>
            <a:cs typeface="Arial" panose="020B0604020202020204" pitchFamily="34" charset="0"/>
          </a:endParaRPr>
        </a:p>
      </dgm:t>
    </dgm:pt>
    <dgm:pt modelId="{627F91A7-718B-45AF-AA95-ED0879D625C4}" type="parTrans" cxnId="{0F9CB685-2D85-4284-A47C-C93965902DE9}">
      <dgm:prSet/>
      <dgm:spPr/>
      <dgm:t>
        <a:bodyPr/>
        <a:lstStyle/>
        <a:p>
          <a:pPr algn="l"/>
          <a:endParaRPr lang="en-AU"/>
        </a:p>
      </dgm:t>
    </dgm:pt>
    <dgm:pt modelId="{D43126FE-7A8E-46C3-A07C-8B79CE39DBB5}" type="sibTrans" cxnId="{0F9CB685-2D85-4284-A47C-C93965902DE9}">
      <dgm:prSet/>
      <dgm:spPr>
        <a:solidFill>
          <a:srgbClr val="006666"/>
        </a:solidFill>
      </dgm:spPr>
      <dgm:t>
        <a:bodyPr/>
        <a:lstStyle/>
        <a:p>
          <a:pPr algn="l"/>
          <a:endParaRPr lang="en-AU"/>
        </a:p>
      </dgm:t>
    </dgm:pt>
    <dgm:pt modelId="{C601C95A-E2CA-46CA-B0D7-E6FEF2E0BBDB}" type="pres">
      <dgm:prSet presAssocID="{8C12B1FF-16E5-4B5D-A029-5C4838858C51}" presName="Name0" presStyleCnt="0">
        <dgm:presLayoutVars>
          <dgm:dir/>
          <dgm:resizeHandles val="exact"/>
        </dgm:presLayoutVars>
      </dgm:prSet>
      <dgm:spPr/>
    </dgm:pt>
    <dgm:pt modelId="{3054D559-9FFC-489F-8219-6CD2F5DC6C6C}" type="pres">
      <dgm:prSet presAssocID="{CD3C9EAC-C3FE-490C-9B7A-7858716C40B4}" presName="node" presStyleLbl="node1" presStyleIdx="0" presStyleCnt="2" custLinFactNeighborX="-411" custLinFactNeighborY="-64795">
        <dgm:presLayoutVars>
          <dgm:bulletEnabled val="1"/>
        </dgm:presLayoutVars>
      </dgm:prSet>
      <dgm:spPr/>
      <dgm:t>
        <a:bodyPr/>
        <a:lstStyle/>
        <a:p>
          <a:endParaRPr lang="en-AU"/>
        </a:p>
      </dgm:t>
    </dgm:pt>
    <dgm:pt modelId="{15CA5EEB-ED89-47EF-A092-DC6FD40538F8}" type="pres">
      <dgm:prSet presAssocID="{D43126FE-7A8E-46C3-A07C-8B79CE39DBB5}" presName="sibTrans" presStyleLbl="sibTrans2D1" presStyleIdx="0" presStyleCnt="1"/>
      <dgm:spPr/>
      <dgm:t>
        <a:bodyPr/>
        <a:lstStyle/>
        <a:p>
          <a:endParaRPr lang="en-US"/>
        </a:p>
      </dgm:t>
    </dgm:pt>
    <dgm:pt modelId="{24B33773-292C-4084-A34A-94D822E87EF9}" type="pres">
      <dgm:prSet presAssocID="{D43126FE-7A8E-46C3-A07C-8B79CE39DBB5}" presName="connectorText" presStyleLbl="sibTrans2D1" presStyleIdx="0" presStyleCnt="1"/>
      <dgm:spPr/>
      <dgm:t>
        <a:bodyPr/>
        <a:lstStyle/>
        <a:p>
          <a:endParaRPr lang="en-US"/>
        </a:p>
      </dgm:t>
    </dgm:pt>
    <dgm:pt modelId="{F474D731-0EA0-4EF8-9C6D-B4EB50C2393D}" type="pres">
      <dgm:prSet presAssocID="{D6660A64-C615-43A8-AD57-93113A66FDA9}" presName="node" presStyleLbl="node1" presStyleIdx="1" presStyleCnt="2" custLinFactNeighborX="14842" custLinFactNeighborY="-38">
        <dgm:presLayoutVars>
          <dgm:bulletEnabled val="1"/>
        </dgm:presLayoutVars>
      </dgm:prSet>
      <dgm:spPr/>
      <dgm:t>
        <a:bodyPr/>
        <a:lstStyle/>
        <a:p>
          <a:endParaRPr lang="en-AU"/>
        </a:p>
      </dgm:t>
    </dgm:pt>
  </dgm:ptLst>
  <dgm:cxnLst>
    <dgm:cxn modelId="{43E7C5C3-220B-473F-B1D1-06A9D9E4697D}" srcId="{8C12B1FF-16E5-4B5D-A029-5C4838858C51}" destId="{D6660A64-C615-43A8-AD57-93113A66FDA9}" srcOrd="1" destOrd="0" parTransId="{8B696D4D-9AAC-4898-BC0A-C0A21E660787}" sibTransId="{8798B3B8-CF80-4607-B842-C2B0AFBCF869}"/>
    <dgm:cxn modelId="{4F218EAA-A6F7-4DD3-8E76-91316D88DBA1}" type="presOf" srcId="{8C12B1FF-16E5-4B5D-A029-5C4838858C51}" destId="{C601C95A-E2CA-46CA-B0D7-E6FEF2E0BBDB}" srcOrd="0" destOrd="0" presId="urn:microsoft.com/office/officeart/2005/8/layout/process1"/>
    <dgm:cxn modelId="{23FC3394-AEB8-4E29-9419-7E4E13AC93CE}" type="presOf" srcId="{D43126FE-7A8E-46C3-A07C-8B79CE39DBB5}" destId="{15CA5EEB-ED89-47EF-A092-DC6FD40538F8}" srcOrd="0" destOrd="0" presId="urn:microsoft.com/office/officeart/2005/8/layout/process1"/>
    <dgm:cxn modelId="{527B1E03-D94E-4F93-B1A0-36DBE5DC08CB}" type="presOf" srcId="{CD3C9EAC-C3FE-490C-9B7A-7858716C40B4}" destId="{3054D559-9FFC-489F-8219-6CD2F5DC6C6C}" srcOrd="0" destOrd="0" presId="urn:microsoft.com/office/officeart/2005/8/layout/process1"/>
    <dgm:cxn modelId="{0F9CB685-2D85-4284-A47C-C93965902DE9}" srcId="{8C12B1FF-16E5-4B5D-A029-5C4838858C51}" destId="{CD3C9EAC-C3FE-490C-9B7A-7858716C40B4}" srcOrd="0" destOrd="0" parTransId="{627F91A7-718B-45AF-AA95-ED0879D625C4}" sibTransId="{D43126FE-7A8E-46C3-A07C-8B79CE39DBB5}"/>
    <dgm:cxn modelId="{4C624503-A397-40C2-81AA-117F9906829C}" type="presOf" srcId="{D43126FE-7A8E-46C3-A07C-8B79CE39DBB5}" destId="{24B33773-292C-4084-A34A-94D822E87EF9}" srcOrd="1" destOrd="0" presId="urn:microsoft.com/office/officeart/2005/8/layout/process1"/>
    <dgm:cxn modelId="{D5486A25-7C4B-406E-AAD8-AE24793B06AA}" type="presOf" srcId="{D6660A64-C615-43A8-AD57-93113A66FDA9}" destId="{F474D731-0EA0-4EF8-9C6D-B4EB50C2393D}" srcOrd="0" destOrd="0" presId="urn:microsoft.com/office/officeart/2005/8/layout/process1"/>
    <dgm:cxn modelId="{C2590348-560F-4702-A69C-F6E9D7C0E8E6}" type="presParOf" srcId="{C601C95A-E2CA-46CA-B0D7-E6FEF2E0BBDB}" destId="{3054D559-9FFC-489F-8219-6CD2F5DC6C6C}" srcOrd="0" destOrd="0" presId="urn:microsoft.com/office/officeart/2005/8/layout/process1"/>
    <dgm:cxn modelId="{C331FA79-0714-4161-8101-AECF06F2266F}" type="presParOf" srcId="{C601C95A-E2CA-46CA-B0D7-E6FEF2E0BBDB}" destId="{15CA5EEB-ED89-47EF-A092-DC6FD40538F8}" srcOrd="1" destOrd="0" presId="urn:microsoft.com/office/officeart/2005/8/layout/process1"/>
    <dgm:cxn modelId="{E25D132C-AFFE-4409-843A-981E7BFB1CDA}" type="presParOf" srcId="{15CA5EEB-ED89-47EF-A092-DC6FD40538F8}" destId="{24B33773-292C-4084-A34A-94D822E87EF9}" srcOrd="0" destOrd="0" presId="urn:microsoft.com/office/officeart/2005/8/layout/process1"/>
    <dgm:cxn modelId="{4036A73E-6463-4D05-999C-A7E5E1532B6F}" type="presParOf" srcId="{C601C95A-E2CA-46CA-B0D7-E6FEF2E0BBDB}" destId="{F474D731-0EA0-4EF8-9C6D-B4EB50C2393D}" srcOrd="2"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10DB7-C5C4-4E7F-B184-93DE0C77502D}">
      <dsp:nvSpPr>
        <dsp:cNvPr id="0" name=""/>
        <dsp:cNvSpPr/>
      </dsp:nvSpPr>
      <dsp:spPr>
        <a:xfrm>
          <a:off x="1539" y="0"/>
          <a:ext cx="3282244" cy="759779"/>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b="1" kern="1200" dirty="0" smtClean="0">
              <a:solidFill>
                <a:srgbClr val="C00000"/>
              </a:solidFill>
              <a:latin typeface="Arial" panose="020B0604020202020204" pitchFamily="34" charset="0"/>
              <a:cs typeface="Arial" panose="020B0604020202020204" pitchFamily="34" charset="0"/>
            </a:rPr>
            <a:t>SLOW</a:t>
          </a:r>
          <a:r>
            <a:rPr lang="en-AU" sz="1800" kern="1200" dirty="0" smtClean="0">
              <a:latin typeface="Arial" panose="020B0604020202020204" pitchFamily="34" charset="0"/>
              <a:cs typeface="Arial" panose="020B0604020202020204" pitchFamily="34" charset="0"/>
            </a:rPr>
            <a:t>= Not enough air, no active ingredients</a:t>
          </a:r>
          <a:endParaRPr lang="en-AU" sz="1800" kern="1200" dirty="0">
            <a:latin typeface="Arial" panose="020B0604020202020204" pitchFamily="34" charset="0"/>
            <a:cs typeface="Arial" panose="020B0604020202020204" pitchFamily="34" charset="0"/>
          </a:endParaRPr>
        </a:p>
      </dsp:txBody>
      <dsp:txXfrm>
        <a:off x="23792" y="22253"/>
        <a:ext cx="3237738" cy="715273"/>
      </dsp:txXfrm>
    </dsp:sp>
    <dsp:sp modelId="{0A628806-4064-4DC5-A3B6-94B3248F5789}">
      <dsp:nvSpPr>
        <dsp:cNvPr id="0" name=""/>
        <dsp:cNvSpPr/>
      </dsp:nvSpPr>
      <dsp:spPr>
        <a:xfrm>
          <a:off x="3612008" y="0"/>
          <a:ext cx="695835" cy="759779"/>
        </a:xfrm>
        <a:prstGeom prst="rightArrow">
          <a:avLst>
            <a:gd name="adj1" fmla="val 60000"/>
            <a:gd name="adj2" fmla="val 50000"/>
          </a:avLst>
        </a:prstGeom>
        <a:solidFill>
          <a:srgbClr val="0066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AU" sz="3200" kern="1200"/>
        </a:p>
      </dsp:txBody>
      <dsp:txXfrm>
        <a:off x="3612008" y="151956"/>
        <a:ext cx="487085" cy="455867"/>
      </dsp:txXfrm>
    </dsp:sp>
    <dsp:sp modelId="{F474D731-0EA0-4EF8-9C6D-B4EB50C2393D}">
      <dsp:nvSpPr>
        <dsp:cNvPr id="0" name=""/>
        <dsp:cNvSpPr/>
      </dsp:nvSpPr>
      <dsp:spPr>
        <a:xfrm>
          <a:off x="4596681" y="0"/>
          <a:ext cx="3282244" cy="759779"/>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altLang="en-US" sz="1800" kern="1200" dirty="0" smtClean="0">
              <a:latin typeface="Arial" panose="020B0604020202020204" pitchFamily="34" charset="0"/>
              <a:cs typeface="Arial" panose="020B0604020202020204" pitchFamily="34" charset="0"/>
            </a:rPr>
            <a:t>Turn heap, add water, add manure</a:t>
          </a:r>
          <a:endParaRPr lang="en-AU" altLang="en-US" sz="1800" kern="1200" dirty="0">
            <a:latin typeface="Arial" panose="020B0604020202020204" pitchFamily="34" charset="0"/>
            <a:cs typeface="Arial" panose="020B0604020202020204" pitchFamily="34" charset="0"/>
          </a:endParaRPr>
        </a:p>
      </dsp:txBody>
      <dsp:txXfrm>
        <a:off x="4618934" y="22253"/>
        <a:ext cx="3237738" cy="7152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9F8E7-42E5-4EB1-9270-38515A15A386}">
      <dsp:nvSpPr>
        <dsp:cNvPr id="0" name=""/>
        <dsp:cNvSpPr/>
      </dsp:nvSpPr>
      <dsp:spPr>
        <a:xfrm>
          <a:off x="1539" y="0"/>
          <a:ext cx="3282244" cy="760192"/>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b="1" kern="1200" dirty="0" smtClean="0">
              <a:solidFill>
                <a:srgbClr val="C00000"/>
              </a:solidFill>
              <a:latin typeface="Arial" panose="020B0604020202020204" pitchFamily="34" charset="0"/>
              <a:cs typeface="Arial" panose="020B0604020202020204" pitchFamily="34" charset="0"/>
            </a:rPr>
            <a:t>SMALL FLIES</a:t>
          </a:r>
          <a:r>
            <a:rPr lang="en-AU" sz="1800" kern="1200" dirty="0" smtClean="0">
              <a:latin typeface="Arial" panose="020B0604020202020204" pitchFamily="34" charset="0"/>
              <a:cs typeface="Arial" panose="020B0604020202020204" pitchFamily="34" charset="0"/>
            </a:rPr>
            <a:t>= exposed fruit</a:t>
          </a:r>
          <a:endParaRPr lang="en-AU" sz="1800" kern="1200" dirty="0">
            <a:latin typeface="Arial" panose="020B0604020202020204" pitchFamily="34" charset="0"/>
            <a:cs typeface="Arial" panose="020B0604020202020204" pitchFamily="34" charset="0"/>
          </a:endParaRPr>
        </a:p>
      </dsp:txBody>
      <dsp:txXfrm>
        <a:off x="23804" y="22265"/>
        <a:ext cx="3237714" cy="715662"/>
      </dsp:txXfrm>
    </dsp:sp>
    <dsp:sp modelId="{65DFE72E-A562-4DBB-9914-048D59D95DA8}">
      <dsp:nvSpPr>
        <dsp:cNvPr id="0" name=""/>
        <dsp:cNvSpPr/>
      </dsp:nvSpPr>
      <dsp:spPr>
        <a:xfrm>
          <a:off x="3612392" y="0"/>
          <a:ext cx="696651" cy="760192"/>
        </a:xfrm>
        <a:prstGeom prst="rightArrow">
          <a:avLst>
            <a:gd name="adj1" fmla="val 60000"/>
            <a:gd name="adj2" fmla="val 50000"/>
          </a:avLst>
        </a:prstGeom>
        <a:solidFill>
          <a:srgbClr val="0066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422400">
            <a:lnSpc>
              <a:spcPct val="90000"/>
            </a:lnSpc>
            <a:spcBef>
              <a:spcPct val="0"/>
            </a:spcBef>
            <a:spcAft>
              <a:spcPct val="35000"/>
            </a:spcAft>
          </a:pPr>
          <a:endParaRPr lang="en-AU" sz="3200" kern="1200"/>
        </a:p>
      </dsp:txBody>
      <dsp:txXfrm>
        <a:off x="3612392" y="152038"/>
        <a:ext cx="487656" cy="456116"/>
      </dsp:txXfrm>
    </dsp:sp>
    <dsp:sp modelId="{F474D731-0EA0-4EF8-9C6D-B4EB50C2393D}">
      <dsp:nvSpPr>
        <dsp:cNvPr id="0" name=""/>
        <dsp:cNvSpPr/>
      </dsp:nvSpPr>
      <dsp:spPr>
        <a:xfrm>
          <a:off x="4598220" y="0"/>
          <a:ext cx="3282244" cy="760192"/>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altLang="en-US" sz="1800" kern="1200" dirty="0" smtClean="0">
              <a:latin typeface="Arial" panose="020B0604020202020204" pitchFamily="34" charset="0"/>
              <a:cs typeface="Arial" panose="020B0604020202020204" pitchFamily="34" charset="0"/>
            </a:rPr>
            <a:t>Cover with soil or any brown material</a:t>
          </a:r>
          <a:endParaRPr lang="en-AU" altLang="en-US" sz="1800" kern="1200" dirty="0">
            <a:latin typeface="Arial" panose="020B0604020202020204" pitchFamily="34" charset="0"/>
            <a:cs typeface="Arial" panose="020B0604020202020204" pitchFamily="34" charset="0"/>
          </a:endParaRPr>
        </a:p>
      </dsp:txBody>
      <dsp:txXfrm>
        <a:off x="4620485" y="22265"/>
        <a:ext cx="3237714" cy="7156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4D559-9FFC-489F-8219-6CD2F5DC6C6C}">
      <dsp:nvSpPr>
        <dsp:cNvPr id="0" name=""/>
        <dsp:cNvSpPr/>
      </dsp:nvSpPr>
      <dsp:spPr>
        <a:xfrm>
          <a:off x="5385" y="0"/>
          <a:ext cx="3279039" cy="760192"/>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b="1" kern="1200" dirty="0" smtClean="0">
              <a:solidFill>
                <a:srgbClr val="C00000"/>
              </a:solidFill>
              <a:latin typeface="Arial" panose="020B0604020202020204" pitchFamily="34" charset="0"/>
              <a:cs typeface="Arial" panose="020B0604020202020204" pitchFamily="34" charset="0"/>
            </a:rPr>
            <a:t>VERMIN</a:t>
          </a:r>
          <a:r>
            <a:rPr lang="en-AU" sz="1800" kern="1200" dirty="0" smtClean="0">
              <a:latin typeface="Arial" panose="020B0604020202020204" pitchFamily="34" charset="0"/>
              <a:cs typeface="Arial" panose="020B0604020202020204" pitchFamily="34" charset="0"/>
            </a:rPr>
            <a:t>= wrong food or warm dry nest</a:t>
          </a:r>
          <a:endParaRPr lang="en-AU" sz="1800" kern="1200" dirty="0">
            <a:latin typeface="Arial" panose="020B0604020202020204" pitchFamily="34" charset="0"/>
            <a:cs typeface="Arial" panose="020B0604020202020204" pitchFamily="34" charset="0"/>
          </a:endParaRPr>
        </a:p>
      </dsp:txBody>
      <dsp:txXfrm>
        <a:off x="27650" y="22265"/>
        <a:ext cx="3234509" cy="715662"/>
      </dsp:txXfrm>
    </dsp:sp>
    <dsp:sp modelId="{15CA5EEB-ED89-47EF-A092-DC6FD40538F8}">
      <dsp:nvSpPr>
        <dsp:cNvPr id="0" name=""/>
        <dsp:cNvSpPr/>
      </dsp:nvSpPr>
      <dsp:spPr>
        <a:xfrm>
          <a:off x="3612328" y="0"/>
          <a:ext cx="695156" cy="760192"/>
        </a:xfrm>
        <a:prstGeom prst="rightArrow">
          <a:avLst>
            <a:gd name="adj1" fmla="val 60000"/>
            <a:gd name="adj2" fmla="val 50000"/>
          </a:avLst>
        </a:prstGeom>
        <a:solidFill>
          <a:srgbClr val="0066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422400">
            <a:lnSpc>
              <a:spcPct val="90000"/>
            </a:lnSpc>
            <a:spcBef>
              <a:spcPct val="0"/>
            </a:spcBef>
            <a:spcAft>
              <a:spcPct val="35000"/>
            </a:spcAft>
          </a:pPr>
          <a:endParaRPr lang="en-AU" sz="3200" kern="1200"/>
        </a:p>
      </dsp:txBody>
      <dsp:txXfrm>
        <a:off x="3612328" y="152038"/>
        <a:ext cx="486609" cy="456116"/>
      </dsp:txXfrm>
    </dsp:sp>
    <dsp:sp modelId="{F474D731-0EA0-4EF8-9C6D-B4EB50C2393D}">
      <dsp:nvSpPr>
        <dsp:cNvPr id="0" name=""/>
        <dsp:cNvSpPr/>
      </dsp:nvSpPr>
      <dsp:spPr>
        <a:xfrm>
          <a:off x="4596040" y="0"/>
          <a:ext cx="3279039" cy="760192"/>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altLang="en-US" sz="1800" kern="1200" dirty="0" smtClean="0">
              <a:latin typeface="Arial" panose="020B0604020202020204" pitchFamily="34" charset="0"/>
              <a:cs typeface="Arial" panose="020B0604020202020204" pitchFamily="34" charset="0"/>
              <a:sym typeface="Wingdings" pitchFamily="2" charset="2"/>
            </a:rPr>
            <a:t>Remove </a:t>
          </a:r>
          <a:r>
            <a:rPr lang="en-AU" altLang="en-US" sz="1800" kern="1200" dirty="0" smtClean="0">
              <a:latin typeface="Arial" panose="020B0604020202020204" pitchFamily="34" charset="0"/>
              <a:cs typeface="Arial" panose="020B0604020202020204" pitchFamily="34" charset="0"/>
            </a:rPr>
            <a:t>breads, grains, meat or dairy products, cover entry with wire, turn heap, moisten</a:t>
          </a:r>
          <a:endParaRPr lang="en-AU" altLang="en-US" sz="1800" kern="1200" dirty="0">
            <a:latin typeface="Arial" panose="020B0604020202020204" pitchFamily="34" charset="0"/>
            <a:cs typeface="Arial" panose="020B0604020202020204" pitchFamily="34" charset="0"/>
          </a:endParaRPr>
        </a:p>
      </dsp:txBody>
      <dsp:txXfrm>
        <a:off x="4618305" y="22265"/>
        <a:ext cx="3234509" cy="715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E8317-441B-4AE3-8340-628BA7939654}">
      <dsp:nvSpPr>
        <dsp:cNvPr id="0" name=""/>
        <dsp:cNvSpPr/>
      </dsp:nvSpPr>
      <dsp:spPr>
        <a:xfrm>
          <a:off x="5732" y="0"/>
          <a:ext cx="3490031" cy="1192832"/>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AU" sz="2000" b="1" kern="1200" dirty="0" smtClean="0">
              <a:solidFill>
                <a:srgbClr val="C00000"/>
              </a:solidFill>
              <a:sym typeface="Wingdings" pitchFamily="2" charset="2"/>
            </a:rPr>
            <a:t> </a:t>
          </a:r>
          <a:r>
            <a:rPr lang="en-AU" sz="1800" b="1" kern="1200" dirty="0" smtClean="0">
              <a:solidFill>
                <a:srgbClr val="C00000"/>
              </a:solidFill>
              <a:latin typeface="Arial" panose="020B0604020202020204" pitchFamily="34" charset="0"/>
              <a:cs typeface="Arial" panose="020B0604020202020204" pitchFamily="34" charset="0"/>
            </a:rPr>
            <a:t>TOO DRY: </a:t>
          </a:r>
          <a:r>
            <a:rPr lang="en-AU" sz="1800" kern="1200" dirty="0" smtClean="0">
              <a:latin typeface="Arial" panose="020B0604020202020204" pitchFamily="34" charset="0"/>
              <a:cs typeface="Arial" panose="020B0604020202020204" pitchFamily="34" charset="0"/>
            </a:rPr>
            <a:t>Worms will overheat</a:t>
          </a:r>
          <a:endParaRPr lang="en-AU" sz="1800" kern="1200" dirty="0">
            <a:latin typeface="Arial" panose="020B0604020202020204" pitchFamily="34" charset="0"/>
            <a:cs typeface="Arial" panose="020B0604020202020204" pitchFamily="34" charset="0"/>
          </a:endParaRPr>
        </a:p>
      </dsp:txBody>
      <dsp:txXfrm>
        <a:off x="40669" y="34937"/>
        <a:ext cx="3420157" cy="1122958"/>
      </dsp:txXfrm>
    </dsp:sp>
    <dsp:sp modelId="{5D9559DB-FAB8-451C-9DFB-7E2FE3C0F5AD}">
      <dsp:nvSpPr>
        <dsp:cNvPr id="0" name=""/>
        <dsp:cNvSpPr/>
      </dsp:nvSpPr>
      <dsp:spPr>
        <a:xfrm>
          <a:off x="3846199" y="163652"/>
          <a:ext cx="742924" cy="865527"/>
        </a:xfrm>
        <a:prstGeom prst="rightArrow">
          <a:avLst>
            <a:gd name="adj1" fmla="val 60000"/>
            <a:gd name="adj2" fmla="val 50000"/>
          </a:avLst>
        </a:prstGeom>
        <a:solidFill>
          <a:srgbClr val="0066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endParaRPr lang="en-AU" sz="3700" kern="1200">
            <a:solidFill>
              <a:schemeClr val="bg1"/>
            </a:solidFill>
          </a:endParaRPr>
        </a:p>
      </dsp:txBody>
      <dsp:txXfrm>
        <a:off x="3846199" y="336757"/>
        <a:ext cx="520047" cy="519317"/>
      </dsp:txXfrm>
    </dsp:sp>
    <dsp:sp modelId="{F474D731-0EA0-4EF8-9C6D-B4EB50C2393D}">
      <dsp:nvSpPr>
        <dsp:cNvPr id="0" name=""/>
        <dsp:cNvSpPr/>
      </dsp:nvSpPr>
      <dsp:spPr>
        <a:xfrm>
          <a:off x="4897508" y="0"/>
          <a:ext cx="3490031" cy="1192832"/>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kern="1200" dirty="0" smtClean="0">
              <a:latin typeface="Arial" panose="020B0604020202020204" pitchFamily="34" charset="0"/>
              <a:cs typeface="Arial" panose="020B0604020202020204" pitchFamily="34" charset="0"/>
            </a:rPr>
            <a:t>Cover working layer with wet cardboard or</a:t>
          </a:r>
          <a:r>
            <a:rPr lang="en-AU" sz="1800" kern="1200" baseline="0" dirty="0" smtClean="0">
              <a:latin typeface="Arial" panose="020B0604020202020204" pitchFamily="34" charset="0"/>
              <a:cs typeface="Arial" panose="020B0604020202020204" pitchFamily="34" charset="0"/>
            </a:rPr>
            <a:t> hessian. On hot days, spray working layer with a water mister</a:t>
          </a:r>
          <a:r>
            <a:rPr lang="en-AU" sz="2000" kern="1200" baseline="0" dirty="0" smtClean="0"/>
            <a:t>.</a:t>
          </a:r>
          <a:endParaRPr lang="en-AU" altLang="en-US" sz="2000" kern="1200" dirty="0"/>
        </a:p>
      </dsp:txBody>
      <dsp:txXfrm>
        <a:off x="4932445" y="34937"/>
        <a:ext cx="3420157" cy="11229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10DB7-C5C4-4E7F-B184-93DE0C77502D}">
      <dsp:nvSpPr>
        <dsp:cNvPr id="0" name=""/>
        <dsp:cNvSpPr/>
      </dsp:nvSpPr>
      <dsp:spPr>
        <a:xfrm>
          <a:off x="1638" y="0"/>
          <a:ext cx="3493443" cy="1192183"/>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b="1" kern="1200" dirty="0" smtClean="0">
              <a:solidFill>
                <a:srgbClr val="C00000"/>
              </a:solidFill>
              <a:latin typeface="Arial" panose="020B0604020202020204" pitchFamily="34" charset="0"/>
              <a:cs typeface="Arial" panose="020B0604020202020204" pitchFamily="34" charset="0"/>
            </a:rPr>
            <a:t>TOO</a:t>
          </a:r>
          <a:r>
            <a:rPr lang="en-AU" sz="1800" b="1" kern="1200" baseline="0" dirty="0" smtClean="0">
              <a:solidFill>
                <a:srgbClr val="C00000"/>
              </a:solidFill>
              <a:latin typeface="Arial" panose="020B0604020202020204" pitchFamily="34" charset="0"/>
              <a:cs typeface="Arial" panose="020B0604020202020204" pitchFamily="34" charset="0"/>
            </a:rPr>
            <a:t> WET: </a:t>
          </a:r>
          <a:r>
            <a:rPr lang="en-AU" sz="1800" kern="1200" baseline="0" dirty="0" smtClean="0">
              <a:latin typeface="Arial" panose="020B0604020202020204" pitchFamily="34" charset="0"/>
              <a:cs typeface="Arial" panose="020B0604020202020204" pitchFamily="34" charset="0"/>
            </a:rPr>
            <a:t>Worms can drown, system lacks oxygen</a:t>
          </a:r>
          <a:endParaRPr lang="en-AU" sz="1800" kern="1200" dirty="0">
            <a:latin typeface="Arial" panose="020B0604020202020204" pitchFamily="34" charset="0"/>
            <a:cs typeface="Arial" panose="020B0604020202020204" pitchFamily="34" charset="0"/>
          </a:endParaRPr>
        </a:p>
      </dsp:txBody>
      <dsp:txXfrm>
        <a:off x="36556" y="34918"/>
        <a:ext cx="3423607" cy="1122347"/>
      </dsp:txXfrm>
    </dsp:sp>
    <dsp:sp modelId="{0A628806-4064-4DC5-A3B6-94B3248F5789}">
      <dsp:nvSpPr>
        <dsp:cNvPr id="0" name=""/>
        <dsp:cNvSpPr/>
      </dsp:nvSpPr>
      <dsp:spPr>
        <a:xfrm>
          <a:off x="3844425" y="162904"/>
          <a:ext cx="740609" cy="866373"/>
        </a:xfrm>
        <a:prstGeom prst="rightArrow">
          <a:avLst>
            <a:gd name="adj1" fmla="val 60000"/>
            <a:gd name="adj2" fmla="val 50000"/>
          </a:avLst>
        </a:prstGeom>
        <a:solidFill>
          <a:srgbClr val="0066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endParaRPr lang="en-AU" sz="3700" kern="1200">
            <a:solidFill>
              <a:srgbClr val="006666"/>
            </a:solidFill>
          </a:endParaRPr>
        </a:p>
      </dsp:txBody>
      <dsp:txXfrm>
        <a:off x="3844425" y="336179"/>
        <a:ext cx="518426" cy="519823"/>
      </dsp:txXfrm>
    </dsp:sp>
    <dsp:sp modelId="{F474D731-0EA0-4EF8-9C6D-B4EB50C2393D}">
      <dsp:nvSpPr>
        <dsp:cNvPr id="0" name=""/>
        <dsp:cNvSpPr/>
      </dsp:nvSpPr>
      <dsp:spPr>
        <a:xfrm>
          <a:off x="4892458" y="0"/>
          <a:ext cx="3493443" cy="1192183"/>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kern="1200" dirty="0" smtClean="0">
              <a:latin typeface="Arial" panose="020B0604020202020204" pitchFamily="34" charset="0"/>
              <a:cs typeface="Arial" panose="020B0604020202020204" pitchFamily="34" charset="0"/>
            </a:rPr>
            <a:t>Fluff castings, add shredded paper. Empty casting from lower trays to improve drainage.</a:t>
          </a:r>
          <a:endParaRPr lang="en-AU" altLang="en-US" sz="1800" kern="1200" dirty="0">
            <a:latin typeface="Arial" panose="020B0604020202020204" pitchFamily="34" charset="0"/>
            <a:cs typeface="Arial" panose="020B0604020202020204" pitchFamily="34" charset="0"/>
          </a:endParaRPr>
        </a:p>
      </dsp:txBody>
      <dsp:txXfrm>
        <a:off x="4927376" y="34918"/>
        <a:ext cx="3423607" cy="11223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9F8E7-42E5-4EB1-9270-38515A15A386}">
      <dsp:nvSpPr>
        <dsp:cNvPr id="0" name=""/>
        <dsp:cNvSpPr/>
      </dsp:nvSpPr>
      <dsp:spPr>
        <a:xfrm>
          <a:off x="5732" y="0"/>
          <a:ext cx="3490031" cy="1192832"/>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b="1" kern="1200" dirty="0" smtClean="0">
              <a:solidFill>
                <a:srgbClr val="C00000"/>
              </a:solidFill>
              <a:latin typeface="Arial" panose="020B0604020202020204" pitchFamily="34" charset="0"/>
              <a:cs typeface="Arial" panose="020B0604020202020204" pitchFamily="34" charset="0"/>
            </a:rPr>
            <a:t>SMALL FLIES</a:t>
          </a:r>
          <a:r>
            <a:rPr lang="en-AU" sz="1800" b="1" kern="1200" baseline="0" dirty="0" smtClean="0">
              <a:solidFill>
                <a:srgbClr val="C00000"/>
              </a:solidFill>
              <a:latin typeface="Arial" panose="020B0604020202020204" pitchFamily="34" charset="0"/>
              <a:cs typeface="Arial" panose="020B0604020202020204" pitchFamily="34" charset="0"/>
            </a:rPr>
            <a:t>: </a:t>
          </a:r>
          <a:r>
            <a:rPr lang="en-AU" sz="1800" kern="1200" baseline="0" dirty="0" smtClean="0">
              <a:latin typeface="Arial" panose="020B0604020202020204" pitchFamily="34" charset="0"/>
              <a:cs typeface="Arial" panose="020B0604020202020204" pitchFamily="34" charset="0"/>
            </a:rPr>
            <a:t>Exposed fruit or excess moisture in farm</a:t>
          </a:r>
          <a:endParaRPr lang="en-AU" sz="1800" kern="1200" dirty="0">
            <a:latin typeface="Arial" panose="020B0604020202020204" pitchFamily="34" charset="0"/>
            <a:cs typeface="Arial" panose="020B0604020202020204" pitchFamily="34" charset="0"/>
          </a:endParaRPr>
        </a:p>
      </dsp:txBody>
      <dsp:txXfrm>
        <a:off x="40669" y="34937"/>
        <a:ext cx="3420157" cy="1122958"/>
      </dsp:txXfrm>
    </dsp:sp>
    <dsp:sp modelId="{65DFE72E-A562-4DBB-9914-048D59D95DA8}">
      <dsp:nvSpPr>
        <dsp:cNvPr id="0" name=""/>
        <dsp:cNvSpPr/>
      </dsp:nvSpPr>
      <dsp:spPr>
        <a:xfrm>
          <a:off x="3844766" y="163652"/>
          <a:ext cx="739886" cy="865527"/>
        </a:xfrm>
        <a:prstGeom prst="rightArrow">
          <a:avLst>
            <a:gd name="adj1" fmla="val 60000"/>
            <a:gd name="adj2" fmla="val 50000"/>
          </a:avLst>
        </a:prstGeom>
        <a:solidFill>
          <a:srgbClr val="0066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644650">
            <a:lnSpc>
              <a:spcPct val="90000"/>
            </a:lnSpc>
            <a:spcBef>
              <a:spcPct val="0"/>
            </a:spcBef>
            <a:spcAft>
              <a:spcPct val="35000"/>
            </a:spcAft>
          </a:pPr>
          <a:endParaRPr lang="en-AU" sz="3700" kern="1200"/>
        </a:p>
      </dsp:txBody>
      <dsp:txXfrm>
        <a:off x="3844766" y="336757"/>
        <a:ext cx="517920" cy="519317"/>
      </dsp:txXfrm>
    </dsp:sp>
    <dsp:sp modelId="{F474D731-0EA0-4EF8-9C6D-B4EB50C2393D}">
      <dsp:nvSpPr>
        <dsp:cNvPr id="0" name=""/>
        <dsp:cNvSpPr/>
      </dsp:nvSpPr>
      <dsp:spPr>
        <a:xfrm>
          <a:off x="4891776" y="0"/>
          <a:ext cx="3490031" cy="1192832"/>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kern="1200" baseline="0" dirty="0" smtClean="0">
              <a:latin typeface="Arial" panose="020B0604020202020204" pitchFamily="34" charset="0"/>
              <a:cs typeface="Arial" panose="020B0604020202020204" pitchFamily="34" charset="0"/>
            </a:rPr>
            <a:t>Sprinkle the working layer with dolomite or garden lime, add crushed egg or oyster shells. Improve drainage</a:t>
          </a:r>
          <a:r>
            <a:rPr lang="en-AU" sz="2000" kern="1200" baseline="0" dirty="0" smtClean="0"/>
            <a:t>.  </a:t>
          </a:r>
          <a:endParaRPr lang="en-AU" altLang="en-US" sz="2000" kern="1200" dirty="0"/>
        </a:p>
      </dsp:txBody>
      <dsp:txXfrm>
        <a:off x="4926713" y="34937"/>
        <a:ext cx="3420157" cy="11229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4D559-9FFC-489F-8219-6CD2F5DC6C6C}">
      <dsp:nvSpPr>
        <dsp:cNvPr id="0" name=""/>
        <dsp:cNvSpPr/>
      </dsp:nvSpPr>
      <dsp:spPr>
        <a:xfrm>
          <a:off x="0" y="0"/>
          <a:ext cx="3493443" cy="1192832"/>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b="1" kern="1200" dirty="0" smtClean="0">
              <a:solidFill>
                <a:srgbClr val="C00000"/>
              </a:solidFill>
              <a:latin typeface="Arial" panose="020B0604020202020204" pitchFamily="34" charset="0"/>
              <a:cs typeface="Arial" panose="020B0604020202020204" pitchFamily="34" charset="0"/>
            </a:rPr>
            <a:t>BAD</a:t>
          </a:r>
          <a:r>
            <a:rPr lang="en-AU" sz="1800" b="1" kern="1200" baseline="0" dirty="0" smtClean="0">
              <a:solidFill>
                <a:srgbClr val="C00000"/>
              </a:solidFill>
              <a:latin typeface="Arial" panose="020B0604020202020204" pitchFamily="34" charset="0"/>
              <a:cs typeface="Arial" panose="020B0604020202020204" pitchFamily="34" charset="0"/>
            </a:rPr>
            <a:t> SMELL: </a:t>
          </a:r>
          <a:r>
            <a:rPr lang="en-AU" sz="1800" kern="1200" baseline="0" dirty="0" smtClean="0">
              <a:latin typeface="Arial" panose="020B0604020202020204" pitchFamily="34" charset="0"/>
              <a:cs typeface="Arial" panose="020B0604020202020204" pitchFamily="34" charset="0"/>
            </a:rPr>
            <a:t>Decomposing food scraps</a:t>
          </a:r>
          <a:endParaRPr lang="en-AU" sz="1800" kern="1200" dirty="0">
            <a:latin typeface="Arial" panose="020B0604020202020204" pitchFamily="34" charset="0"/>
            <a:cs typeface="Arial" panose="020B0604020202020204" pitchFamily="34" charset="0"/>
          </a:endParaRPr>
        </a:p>
      </dsp:txBody>
      <dsp:txXfrm>
        <a:off x="34937" y="34937"/>
        <a:ext cx="3423569" cy="1122958"/>
      </dsp:txXfrm>
    </dsp:sp>
    <dsp:sp modelId="{15CA5EEB-ED89-47EF-A092-DC6FD40538F8}">
      <dsp:nvSpPr>
        <dsp:cNvPr id="0" name=""/>
        <dsp:cNvSpPr/>
      </dsp:nvSpPr>
      <dsp:spPr>
        <a:xfrm>
          <a:off x="3843606" y="163229"/>
          <a:ext cx="742346" cy="866373"/>
        </a:xfrm>
        <a:prstGeom prst="rightArrow">
          <a:avLst>
            <a:gd name="adj1" fmla="val 60000"/>
            <a:gd name="adj2" fmla="val 50000"/>
          </a:avLst>
        </a:prstGeom>
        <a:solidFill>
          <a:srgbClr val="0066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644650">
            <a:lnSpc>
              <a:spcPct val="90000"/>
            </a:lnSpc>
            <a:spcBef>
              <a:spcPct val="0"/>
            </a:spcBef>
            <a:spcAft>
              <a:spcPct val="35000"/>
            </a:spcAft>
          </a:pPr>
          <a:endParaRPr lang="en-AU" sz="3700" kern="1200"/>
        </a:p>
      </dsp:txBody>
      <dsp:txXfrm>
        <a:off x="3843606" y="336504"/>
        <a:ext cx="519642" cy="519823"/>
      </dsp:txXfrm>
    </dsp:sp>
    <dsp:sp modelId="{F474D731-0EA0-4EF8-9C6D-B4EB50C2393D}">
      <dsp:nvSpPr>
        <dsp:cNvPr id="0" name=""/>
        <dsp:cNvSpPr/>
      </dsp:nvSpPr>
      <dsp:spPr>
        <a:xfrm>
          <a:off x="4894096" y="0"/>
          <a:ext cx="3493443" cy="1192832"/>
        </a:xfrm>
        <a:prstGeom prst="roundRect">
          <a:avLst>
            <a:gd name="adj" fmla="val 10000"/>
          </a:avLst>
        </a:prstGeom>
        <a:solidFill>
          <a:schemeClr val="lt1">
            <a:hueOff val="0"/>
            <a:satOff val="0"/>
            <a:lumOff val="0"/>
            <a:alphaOff val="0"/>
          </a:schemeClr>
        </a:solidFill>
        <a:ln w="12700" cap="flat" cmpd="sng" algn="ctr">
          <a:solidFill>
            <a:srgbClr val="00666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kern="1200" dirty="0" smtClean="0">
              <a:latin typeface="Arial" panose="020B0604020202020204" pitchFamily="34" charset="0"/>
              <a:cs typeface="Arial" panose="020B0604020202020204" pitchFamily="34" charset="0"/>
            </a:rPr>
            <a:t>Hold off feeding until most of the food in</a:t>
          </a:r>
          <a:r>
            <a:rPr lang="en-AU" sz="1800" kern="1200" baseline="0" dirty="0" smtClean="0">
              <a:latin typeface="Arial" panose="020B0604020202020204" pitchFamily="34" charset="0"/>
              <a:cs typeface="Arial" panose="020B0604020202020204" pitchFamily="34" charset="0"/>
            </a:rPr>
            <a:t> </a:t>
          </a:r>
          <a:r>
            <a:rPr lang="en-AU" sz="1800" kern="1200" dirty="0" smtClean="0">
              <a:latin typeface="Arial" panose="020B0604020202020204" pitchFamily="34" charset="0"/>
              <a:cs typeface="Arial" panose="020B0604020202020204" pitchFamily="34" charset="0"/>
            </a:rPr>
            <a:t>the tray has been eaten. Sprinkle with dolomite</a:t>
          </a:r>
          <a:r>
            <a:rPr lang="en-AU" sz="1800" kern="1200" baseline="0" dirty="0" smtClean="0">
              <a:latin typeface="Arial" panose="020B0604020202020204" pitchFamily="34" charset="0"/>
              <a:cs typeface="Arial" panose="020B0604020202020204" pitchFamily="34" charset="0"/>
            </a:rPr>
            <a:t> or garden lime.</a:t>
          </a:r>
          <a:endParaRPr lang="en-AU" altLang="en-US" sz="1800" kern="1200" dirty="0">
            <a:latin typeface="Arial" panose="020B0604020202020204" pitchFamily="34" charset="0"/>
            <a:cs typeface="Arial" panose="020B0604020202020204" pitchFamily="34" charset="0"/>
          </a:endParaRPr>
        </a:p>
      </dsp:txBody>
      <dsp:txXfrm>
        <a:off x="4929033" y="34937"/>
        <a:ext cx="3423569" cy="112295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959BC-E19A-4743-B4DA-023D35BADE9C}" type="datetimeFigureOut">
              <a:rPr lang="en-AU" smtClean="0"/>
              <a:t>08/04/2019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3B36D-C7B5-4239-8E3C-516FD599BBC1}" type="slidenum">
              <a:rPr lang="en-AU" smtClean="0"/>
              <a:t>‹#›</a:t>
            </a:fld>
            <a:endParaRPr lang="en-AU"/>
          </a:p>
        </p:txBody>
      </p:sp>
    </p:spTree>
    <p:extLst>
      <p:ext uri="{BB962C8B-B14F-4D97-AF65-F5344CB8AC3E}">
        <p14:creationId xmlns:p14="http://schemas.microsoft.com/office/powerpoint/2010/main" val="3443232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7C3B36D-C7B5-4239-8E3C-516FD599BBC1}" type="slidenum">
              <a:rPr lang="en-AU" smtClean="0"/>
              <a:t>1</a:t>
            </a:fld>
            <a:endParaRPr lang="en-AU"/>
          </a:p>
        </p:txBody>
      </p:sp>
    </p:spTree>
    <p:extLst>
      <p:ext uri="{BB962C8B-B14F-4D97-AF65-F5344CB8AC3E}">
        <p14:creationId xmlns:p14="http://schemas.microsoft.com/office/powerpoint/2010/main" val="2170766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AU" altLang="en-US" dirty="0" smtClean="0"/>
              <a:t>D is for diversity or diet – It is important to have good mix of organic material for your compost bin in order to make compost successfully. Introduce Greens and browns and explain roles of each. Carbon acts as food/fuel and Nitrogen rich material are important for reproduction of microorganisms – more organisms, more heat, faster decomposition!</a:t>
            </a:r>
            <a:endParaRPr lang="en-AU" altLang="en-US" b="1" i="1" dirty="0" smtClean="0"/>
          </a:p>
          <a:p>
            <a:endParaRPr lang="en-AU" altLang="en-US" b="1" dirty="0" smtClean="0"/>
          </a:p>
          <a:p>
            <a:r>
              <a:rPr lang="en-AU" altLang="en-US" dirty="0" smtClean="0"/>
              <a:t>Go through other useful ingredients – and their roles  e.g. wood ash, lime or egg shells</a:t>
            </a:r>
            <a:r>
              <a:rPr lang="en-AU" altLang="en-US" baseline="0" dirty="0" smtClean="0"/>
              <a:t> </a:t>
            </a:r>
            <a:r>
              <a:rPr lang="en-AU" altLang="en-US" dirty="0" smtClean="0"/>
              <a:t>help to balance pH levels (reduces acidity)</a:t>
            </a:r>
            <a:r>
              <a:rPr lang="en-AU" altLang="en-US" baseline="0" dirty="0" smtClean="0"/>
              <a:t> </a:t>
            </a:r>
            <a:r>
              <a:rPr lang="en-AU" altLang="en-US" dirty="0" smtClean="0"/>
              <a:t>and manure is a good ‘activator’ or Nitrogen bomb that will give compost a boost. Reiterate that only herbivore manure is suitable. </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13</a:t>
            </a:fld>
            <a:endParaRPr lang="en-AU"/>
          </a:p>
        </p:txBody>
      </p:sp>
    </p:spTree>
    <p:extLst>
      <p:ext uri="{BB962C8B-B14F-4D97-AF65-F5344CB8AC3E}">
        <p14:creationId xmlns:p14="http://schemas.microsoft.com/office/powerpoint/2010/main" val="2482127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smtClean="0"/>
              <a:t>Regularly mixing or turning the compost allows oxygen into the pile, providing good conditions for aerobic decomposition and optimum conditions for the compost organisms.  Many compost bins feature vents or pipes that allows air to circulate.  Woody materials such as twigs and straw also help to aerate the compost by reducing compaction of materials as the heap decomposes.  The balance between air and moisture is critical- compost should be well aerated, but not dry.</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14</a:t>
            </a:fld>
            <a:endParaRPr lang="en-AU"/>
          </a:p>
        </p:txBody>
      </p:sp>
    </p:spTree>
    <p:extLst>
      <p:ext uri="{BB962C8B-B14F-4D97-AF65-F5344CB8AC3E}">
        <p14:creationId xmlns:p14="http://schemas.microsoft.com/office/powerpoint/2010/main" val="2515512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smtClean="0"/>
              <a:t>Moisture –</a:t>
            </a:r>
            <a:r>
              <a:rPr lang="en-AU" altLang="en-US" baseline="0" dirty="0" smtClean="0"/>
              <a:t> a healthy compost needs t be kept damp.  T</a:t>
            </a:r>
            <a:r>
              <a:rPr lang="en-AU" altLang="en-US" dirty="0" smtClean="0"/>
              <a:t>oo much water and pile compacts and oxygen is removed - Anaerobic bacteria thrive (keep pile similar moisture to a wrung out sponge) </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15</a:t>
            </a:fld>
            <a:endParaRPr lang="en-AU"/>
          </a:p>
        </p:txBody>
      </p:sp>
    </p:spTree>
    <p:extLst>
      <p:ext uri="{BB962C8B-B14F-4D97-AF65-F5344CB8AC3E}">
        <p14:creationId xmlns:p14="http://schemas.microsoft.com/office/powerpoint/2010/main" val="1012432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dirty="0" smtClean="0"/>
              <a:t>The end product should be dark brown or black, crumbly and have an earthy smell.  Compost can be turned into garden beds (to a depth of about ½ a shovel blade) or mixed with potting soil for pot plants or to grown seedlings.  Compost is a free, natural fertiliser for the garden that improve soil structure and the water retention capacity of the soil and adds nutrients and beneficial microbes.  </a:t>
            </a:r>
          </a:p>
          <a:p>
            <a:endParaRPr lang="en-AU" altLang="en-US" dirty="0" smtClean="0"/>
          </a:p>
          <a:p>
            <a:r>
              <a:rPr lang="en-AU" altLang="en-US" dirty="0" smtClean="0"/>
              <a:t>Some compost bins have ‘access doors’ at the bottom of the unit, allowing users to access handfuls of the ‘ready’ compost.  In some instances , this might be easier than trying to lift off the whole compost bin. This would also be more useful if you do not require a whole bin of compost.  </a:t>
            </a:r>
          </a:p>
          <a:p>
            <a:endParaRPr lang="en-AU" altLang="en-US" dirty="0" smtClean="0"/>
          </a:p>
          <a:p>
            <a:r>
              <a:rPr lang="en-AU" altLang="en-US" dirty="0" smtClean="0"/>
              <a:t>Dedicated composters (&amp; those with available space) can have a number of compost bins going at one time each at different levels of maturation, so a ready supply of compost is always on hand.</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17</a:t>
            </a:fld>
            <a:endParaRPr lang="en-AU"/>
          </a:p>
        </p:txBody>
      </p:sp>
    </p:spTree>
    <p:extLst>
      <p:ext uri="{BB962C8B-B14F-4D97-AF65-F5344CB8AC3E}">
        <p14:creationId xmlns:p14="http://schemas.microsoft.com/office/powerpoint/2010/main" val="1188900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sz="1200" b="1" kern="1200" dirty="0" smtClean="0">
                <a:solidFill>
                  <a:schemeClr val="tx1"/>
                </a:solidFill>
                <a:effectLst/>
                <a:latin typeface="+mn-lt"/>
                <a:ea typeface="+mn-ea"/>
                <a:cs typeface="+mn-cs"/>
              </a:rPr>
              <a:t>Slow </a:t>
            </a:r>
            <a:r>
              <a:rPr lang="en-AU" sz="1200" kern="1200" dirty="0" smtClean="0">
                <a:solidFill>
                  <a:schemeClr val="tx1"/>
                </a:solidFill>
                <a:effectLst/>
                <a:latin typeface="+mn-lt"/>
                <a:ea typeface="+mn-ea"/>
                <a:cs typeface="+mn-cs"/>
              </a:rPr>
              <a:t>– if your compost bin is very slow to produce a finished product it could be a hint that you are not adding enough air or active ingredients to your pile. Fix this problem by regularly turning the compost pile and adding water and manure. </a:t>
            </a:r>
          </a:p>
          <a:p>
            <a:pPr lvl="1"/>
            <a:r>
              <a:rPr lang="en-AU" sz="1200" b="1" kern="1200" dirty="0" smtClean="0">
                <a:solidFill>
                  <a:schemeClr val="tx1"/>
                </a:solidFill>
                <a:effectLst/>
                <a:latin typeface="+mn-lt"/>
                <a:ea typeface="+mn-ea"/>
                <a:cs typeface="+mn-cs"/>
              </a:rPr>
              <a:t>Smelly </a:t>
            </a:r>
            <a:r>
              <a:rPr lang="en-AU" sz="1200" kern="1200" dirty="0" smtClean="0">
                <a:solidFill>
                  <a:schemeClr val="tx1"/>
                </a:solidFill>
                <a:effectLst/>
                <a:latin typeface="+mn-lt"/>
                <a:ea typeface="+mn-ea"/>
                <a:cs typeface="+mn-cs"/>
              </a:rPr>
              <a:t>– compost bins will often begin to smell if they are becoming too wet, do not have enough air or have become too acidic. Reduce smell in your compost bin by adding dry materials, turning your pile to aerate and adding dolomite to reduce acidity. </a:t>
            </a:r>
          </a:p>
          <a:p>
            <a:pPr lvl="1"/>
            <a:r>
              <a:rPr lang="en-AU" sz="1200" b="1" kern="1200" dirty="0" smtClean="0">
                <a:solidFill>
                  <a:schemeClr val="tx1"/>
                </a:solidFill>
                <a:effectLst/>
                <a:latin typeface="+mn-lt"/>
                <a:ea typeface="+mn-ea"/>
                <a:cs typeface="+mn-cs"/>
              </a:rPr>
              <a:t>Small Flies</a:t>
            </a:r>
            <a:r>
              <a:rPr lang="en-AU" sz="1200" kern="1200" dirty="0" smtClean="0">
                <a:solidFill>
                  <a:schemeClr val="tx1"/>
                </a:solidFill>
                <a:effectLst/>
                <a:latin typeface="+mn-lt"/>
                <a:ea typeface="+mn-ea"/>
                <a:cs typeface="+mn-cs"/>
              </a:rPr>
              <a:t> – the presence of small flies in the compost pile probably means there is exposed fruit. To reduce the flies in your compost bin simply cover fruit and vegetables with a small layer of soil or other brown material. </a:t>
            </a:r>
          </a:p>
          <a:p>
            <a:pPr lvl="1"/>
            <a:r>
              <a:rPr lang="en-AU" sz="1200" b="1" kern="1200" dirty="0" smtClean="0">
                <a:solidFill>
                  <a:schemeClr val="tx1"/>
                </a:solidFill>
                <a:effectLst/>
                <a:latin typeface="+mn-lt"/>
                <a:ea typeface="+mn-ea"/>
                <a:cs typeface="+mn-cs"/>
              </a:rPr>
              <a:t>Vermin</a:t>
            </a:r>
            <a:r>
              <a:rPr lang="en-AU" sz="1200" kern="1200" dirty="0" smtClean="0">
                <a:solidFill>
                  <a:schemeClr val="tx1"/>
                </a:solidFill>
                <a:effectLst/>
                <a:latin typeface="+mn-lt"/>
                <a:ea typeface="+mn-ea"/>
                <a:cs typeface="+mn-cs"/>
              </a:rPr>
              <a:t> – Vermin are often attracted to compost piles which contain the incorrect food types (specifically meat, bread and cheese), or that are too dry. To stop vermin from being attracted to your compost remove all breads, grains, meat and dairy products, turn the pile  regularly and moisten until the compost pile holds a similar moisture content of that of a damp sponge.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18</a:t>
            </a:fld>
            <a:endParaRPr lang="en-AU"/>
          </a:p>
        </p:txBody>
      </p:sp>
    </p:spTree>
    <p:extLst>
      <p:ext uri="{BB962C8B-B14F-4D97-AF65-F5344CB8AC3E}">
        <p14:creationId xmlns:p14="http://schemas.microsoft.com/office/powerpoint/2010/main" val="2370440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Worm farms can be built by reusing materials you may already have at home. Some examples include polystyrene boxes, old bathtubs or a stack of old tyres. Ask the students if they can think of any other materials they might have at home that they could use to make a worm farm. </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20</a:t>
            </a:fld>
            <a:endParaRPr lang="en-AU"/>
          </a:p>
        </p:txBody>
      </p:sp>
    </p:spTree>
    <p:extLst>
      <p:ext uri="{BB962C8B-B14F-4D97-AF65-F5344CB8AC3E}">
        <p14:creationId xmlns:p14="http://schemas.microsoft.com/office/powerpoint/2010/main" val="217937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dirty="0" smtClean="0"/>
              <a:t>Take better care of worms when you know a little about them…</a:t>
            </a:r>
          </a:p>
          <a:p>
            <a:r>
              <a:rPr lang="en-AU" altLang="en-US" dirty="0" smtClean="0"/>
              <a:t>Hydrostatic skeleton</a:t>
            </a:r>
          </a:p>
          <a:p>
            <a:endParaRPr lang="en-US" altLang="en-US" dirty="0" smtClean="0"/>
          </a:p>
          <a:p>
            <a:r>
              <a:rPr lang="en-US" altLang="en-US" dirty="0" smtClean="0"/>
              <a:t>Worms hearts are actually aortic arches.</a:t>
            </a:r>
          </a:p>
          <a:p>
            <a:r>
              <a:rPr lang="en-US" altLang="en-US" dirty="0" smtClean="0"/>
              <a:t>The aortic arches do not have any chambers and circulate blood throughout the body. The arches act as a confluence of dorsal and ventral blood vessels. Due to the pulsating action of the branches, which is similar to the action of hearts, they are referred to as “Hearts” or “</a:t>
            </a:r>
            <a:r>
              <a:rPr lang="en-US" altLang="en-US" dirty="0" err="1" smtClean="0"/>
              <a:t>Pseudohearts</a:t>
            </a:r>
            <a:r>
              <a:rPr lang="en-US" altLang="en-US" dirty="0" smtClean="0"/>
              <a:t>”.</a:t>
            </a:r>
          </a:p>
          <a:p>
            <a:endParaRPr lang="en-US" altLang="en-US" dirty="0" smtClean="0"/>
          </a:p>
          <a:p>
            <a:r>
              <a:rPr lang="en-US" altLang="en-US" dirty="0" smtClean="0"/>
              <a:t>Adult worms feature an enlarged segment, called the clitellum or saddle, which is the site where reproductive activities occur.  Although worms are hermaphrodites (they have both male and female organs) most species exchange sperm and eggs.   After </a:t>
            </a:r>
            <a:r>
              <a:rPr lang="en-US" altLang="en-US" dirty="0" err="1" smtClean="0"/>
              <a:t>fertilisation</a:t>
            </a:r>
            <a:r>
              <a:rPr lang="en-US" altLang="en-US" dirty="0" smtClean="0"/>
              <a:t>, a cocoon forms a band around the outside of the worm's body, eventually rolling off the worm’s head as it moves.  A cocoon may contain up to 20 embryos.</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21</a:t>
            </a:fld>
            <a:endParaRPr lang="en-AU"/>
          </a:p>
        </p:txBody>
      </p:sp>
    </p:spTree>
    <p:extLst>
      <p:ext uri="{BB962C8B-B14F-4D97-AF65-F5344CB8AC3E}">
        <p14:creationId xmlns:p14="http://schemas.microsoft.com/office/powerpoint/2010/main" val="1358449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Point out the differences between compost and worm farm diet and the value of cutting/ shredding / processing the worm food as worms have no teeth .  This aids  faster digestion </a:t>
            </a:r>
            <a:r>
              <a:rPr lang="en-US" altLang="en-US" dirty="0" smtClean="0">
                <a:sym typeface="Wingdings" panose="05000000000000000000" pitchFamily="2" charset="2"/>
              </a:rPr>
              <a:t> faster production of castings, liquid etc.</a:t>
            </a:r>
            <a:endParaRPr lang="en-AU" altLang="en-US" dirty="0" smtClean="0"/>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23</a:t>
            </a:fld>
            <a:endParaRPr lang="en-AU"/>
          </a:p>
        </p:txBody>
      </p:sp>
    </p:spTree>
    <p:extLst>
      <p:ext uri="{BB962C8B-B14F-4D97-AF65-F5344CB8AC3E}">
        <p14:creationId xmlns:p14="http://schemas.microsoft.com/office/powerpoint/2010/main" val="4221696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When the Coir in the worm farm disappears and a dark, damp soil material remains it is time to harvest your worm castings! To do this, empty the bedding or kitchen tray (whichever contains the worm castings) onto a table with bright light. Shape the castings into peaked mounds. As the worms travel downwards to escape the light scrape the top layer of castings off the mound.</a:t>
            </a:r>
            <a:r>
              <a:rPr lang="en-AU" sz="1200" kern="1200" baseline="0" dirty="0" smtClean="0">
                <a:solidFill>
                  <a:schemeClr val="tx1"/>
                </a:solidFill>
                <a:effectLst/>
                <a:latin typeface="+mn-lt"/>
                <a:ea typeface="+mn-ea"/>
                <a:cs typeface="+mn-cs"/>
              </a:rPr>
              <a:t>  </a:t>
            </a:r>
            <a:r>
              <a:rPr lang="en-AU" altLang="en-US" sz="1200" kern="1200" baseline="0" dirty="0" smtClean="0">
                <a:solidFill>
                  <a:schemeClr val="tx1"/>
                </a:solidFill>
                <a:effectLst/>
                <a:latin typeface="+mn-lt"/>
                <a:ea typeface="+mn-ea"/>
                <a:cs typeface="+mn-cs"/>
              </a:rPr>
              <a:t>It’s</a:t>
            </a:r>
            <a:r>
              <a:rPr lang="en-AU" sz="1200" kern="1200" dirty="0" smtClean="0">
                <a:solidFill>
                  <a:schemeClr val="tx1"/>
                </a:solidFill>
                <a:effectLst/>
                <a:latin typeface="+mn-lt"/>
                <a:ea typeface="+mn-ea"/>
                <a:cs typeface="+mn-cs"/>
              </a:rPr>
              <a:t> ok to lose a few worms to the garden in this process</a:t>
            </a:r>
            <a:r>
              <a:rPr lang="en-AU" sz="1200" kern="1200" baseline="0" dirty="0" smtClean="0">
                <a:solidFill>
                  <a:schemeClr val="tx1"/>
                </a:solidFill>
                <a:effectLst/>
                <a:latin typeface="+mn-lt"/>
                <a:ea typeface="+mn-ea"/>
                <a:cs typeface="+mn-cs"/>
              </a:rPr>
              <a:t> as compost w</a:t>
            </a:r>
            <a:r>
              <a:rPr lang="en-AU" sz="1200" kern="1200" dirty="0" smtClean="0">
                <a:solidFill>
                  <a:schemeClr val="tx1"/>
                </a:solidFill>
                <a:effectLst/>
                <a:latin typeface="+mn-lt"/>
                <a:ea typeface="+mn-ea"/>
                <a:cs typeface="+mn-cs"/>
              </a:rPr>
              <a:t>orms are able to double their population in approximately 2 – 3 months.  </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25</a:t>
            </a:fld>
            <a:endParaRPr lang="en-AU"/>
          </a:p>
        </p:txBody>
      </p:sp>
    </p:spTree>
    <p:extLst>
      <p:ext uri="{BB962C8B-B14F-4D97-AF65-F5344CB8AC3E}">
        <p14:creationId xmlns:p14="http://schemas.microsoft.com/office/powerpoint/2010/main" val="3990545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1" kern="1200" dirty="0" smtClean="0">
                <a:solidFill>
                  <a:schemeClr val="tx1"/>
                </a:solidFill>
                <a:effectLst/>
                <a:latin typeface="+mn-lt"/>
                <a:ea typeface="+mn-ea"/>
                <a:cs typeface="+mn-cs"/>
              </a:rPr>
              <a:t>Too wet</a:t>
            </a:r>
            <a:r>
              <a:rPr lang="en-AU" sz="1200" kern="1200" dirty="0" smtClean="0">
                <a:solidFill>
                  <a:schemeClr val="tx1"/>
                </a:solidFill>
                <a:effectLst/>
                <a:latin typeface="+mn-lt"/>
                <a:ea typeface="+mn-ea"/>
                <a:cs typeface="+mn-cs"/>
              </a:rPr>
              <a:t> – compost worms need to breath oxygen and if the worm farm becomes too wet they face the risk of downing. Add shredded paper to absorb some moisture and empty castings from the lower trays to improve overall drainage. </a:t>
            </a:r>
          </a:p>
          <a:p>
            <a:pPr lvl="0"/>
            <a:r>
              <a:rPr lang="en-AU" sz="1200" b="1" kern="1200" dirty="0" smtClean="0">
                <a:solidFill>
                  <a:schemeClr val="tx1"/>
                </a:solidFill>
                <a:effectLst/>
                <a:latin typeface="+mn-lt"/>
                <a:ea typeface="+mn-ea"/>
                <a:cs typeface="+mn-cs"/>
              </a:rPr>
              <a:t>Too dry</a:t>
            </a:r>
            <a:r>
              <a:rPr lang="en-AU" sz="1200" kern="1200" dirty="0" smtClean="0">
                <a:solidFill>
                  <a:schemeClr val="tx1"/>
                </a:solidFill>
                <a:effectLst/>
                <a:latin typeface="+mn-lt"/>
                <a:ea typeface="+mn-ea"/>
                <a:cs typeface="+mn-cs"/>
              </a:rPr>
              <a:t> – worms prefer an environment that is damp. To ensure your worm farm has enough moisture cover the kitchen tray with wet cardboard or hessian. On hot days spray this layer with a water mister. </a:t>
            </a:r>
          </a:p>
          <a:p>
            <a:pPr lvl="0"/>
            <a:r>
              <a:rPr lang="en-AU" sz="1200" b="1" kern="1200" dirty="0" smtClean="0">
                <a:solidFill>
                  <a:schemeClr val="tx1"/>
                </a:solidFill>
                <a:effectLst/>
                <a:latin typeface="+mn-lt"/>
                <a:ea typeface="+mn-ea"/>
                <a:cs typeface="+mn-cs"/>
              </a:rPr>
              <a:t>Small flies</a:t>
            </a:r>
            <a:r>
              <a:rPr lang="en-AU" sz="1200" kern="1200" dirty="0" smtClean="0">
                <a:solidFill>
                  <a:schemeClr val="tx1"/>
                </a:solidFill>
                <a:effectLst/>
                <a:latin typeface="+mn-lt"/>
                <a:ea typeface="+mn-ea"/>
                <a:cs typeface="+mn-cs"/>
              </a:rPr>
              <a:t> – small flies are often attracted to exposed fruit or excess moisture within the farm. To remove flies from the farm sprinkle the kitchen layer with dolomite or garden lime. Reduce moisture in the farm by increasing drainage between layers. </a:t>
            </a:r>
          </a:p>
          <a:p>
            <a:pPr lvl="0"/>
            <a:r>
              <a:rPr lang="en-AU" sz="1200" b="1" kern="1200" dirty="0" smtClean="0">
                <a:solidFill>
                  <a:schemeClr val="tx1"/>
                </a:solidFill>
                <a:effectLst/>
                <a:latin typeface="+mn-lt"/>
                <a:ea typeface="+mn-ea"/>
                <a:cs typeface="+mn-cs"/>
              </a:rPr>
              <a:t>Bad smell</a:t>
            </a:r>
            <a:r>
              <a:rPr lang="en-AU" sz="1200" kern="1200" dirty="0" smtClean="0">
                <a:solidFill>
                  <a:schemeClr val="tx1"/>
                </a:solidFill>
                <a:effectLst/>
                <a:latin typeface="+mn-lt"/>
                <a:ea typeface="+mn-ea"/>
                <a:cs typeface="+mn-cs"/>
              </a:rPr>
              <a:t> – a bad smell from the worm farm can often mean the food scraps are decomposing. This is often an indication that you are overfeeding </a:t>
            </a:r>
          </a:p>
          <a:p>
            <a:r>
              <a:rPr lang="en-AU" sz="1200" b="1"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26</a:t>
            </a:fld>
            <a:endParaRPr lang="en-AU"/>
          </a:p>
        </p:txBody>
      </p:sp>
    </p:spTree>
    <p:extLst>
      <p:ext uri="{BB962C8B-B14F-4D97-AF65-F5344CB8AC3E}">
        <p14:creationId xmlns:p14="http://schemas.microsoft.com/office/powerpoint/2010/main" val="2793733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Australians are one of the top ten produces of household waste per person in the world</a:t>
            </a:r>
            <a:endParaRPr lang="en-AU" sz="1200" dirty="0" smtClean="0"/>
          </a:p>
          <a:p>
            <a:r>
              <a:rPr lang="en-AU" sz="1200" dirty="0" smtClean="0"/>
              <a:t>On average, an Australian individual will created more than</a:t>
            </a:r>
            <a:r>
              <a:rPr lang="en-AU" sz="1200" baseline="0" dirty="0" smtClean="0"/>
              <a:t> </a:t>
            </a:r>
            <a:r>
              <a:rPr lang="en-AU" sz="1200" dirty="0" smtClean="0"/>
              <a:t>half a tonne (500kg) of household waste each year. </a:t>
            </a:r>
          </a:p>
          <a:p>
            <a:endParaRPr lang="en-AU" sz="1200" dirty="0" smtClean="0"/>
          </a:p>
          <a:p>
            <a:r>
              <a:rPr lang="en-AU" sz="1200" kern="1200" dirty="0" smtClean="0">
                <a:solidFill>
                  <a:schemeClr val="tx1"/>
                </a:solidFill>
                <a:effectLst/>
                <a:latin typeface="+mn-lt"/>
                <a:ea typeface="+mn-ea"/>
                <a:cs typeface="+mn-cs"/>
              </a:rPr>
              <a:t>An average Australian household discards up to 20% of the food purchased, which equates to 1 out of every 5 bags of groceries</a:t>
            </a:r>
            <a:endParaRPr lang="en-US" altLang="en-US" dirty="0" smtClean="0">
              <a:ea typeface="Calibri" panose="020F0502020204030204" pitchFamily="34" charset="0"/>
              <a:cs typeface="Calibri" panose="020F0502020204030204" pitchFamily="34" charset="0"/>
            </a:endParaRPr>
          </a:p>
          <a:p>
            <a:r>
              <a:rPr lang="en-US" altLang="en-US" dirty="0" smtClean="0">
                <a:ea typeface="Calibri" panose="020F0502020204030204" pitchFamily="34" charset="0"/>
                <a:cs typeface="Calibri" panose="020F0502020204030204" pitchFamily="34" charset="0"/>
              </a:rPr>
              <a:t>An average Australian family sends approximately $700 worth of food to landfill every year.</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2</a:t>
            </a:fld>
            <a:endParaRPr lang="en-AU"/>
          </a:p>
        </p:txBody>
      </p:sp>
    </p:spTree>
    <p:extLst>
      <p:ext uri="{BB962C8B-B14F-4D97-AF65-F5344CB8AC3E}">
        <p14:creationId xmlns:p14="http://schemas.microsoft.com/office/powerpoint/2010/main" val="2775599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27</a:t>
            </a:fld>
            <a:endParaRPr lang="en-AU"/>
          </a:p>
        </p:txBody>
      </p:sp>
    </p:spTree>
    <p:extLst>
      <p:ext uri="{BB962C8B-B14F-4D97-AF65-F5344CB8AC3E}">
        <p14:creationId xmlns:p14="http://schemas.microsoft.com/office/powerpoint/2010/main" val="2490834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On average, our household kerbside general waste bins contain between 40% to 50% organic waste (food waste and garden waste).  When organic materials decompose in landfill, they release a greenhouse gas called methane, a gas 25 times more potent than carbon dioxide.  In addition, when these organic materials combine with rainwater, they produce a nutrient-rich liquid pollutant called leachate.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C3B36D-C7B5-4239-8E3C-516FD599BBC1}" type="slidenum">
              <a:rPr lang="en-AU" smtClean="0"/>
              <a:t>3</a:t>
            </a:fld>
            <a:endParaRPr lang="en-AU"/>
          </a:p>
        </p:txBody>
      </p:sp>
    </p:spTree>
    <p:extLst>
      <p:ext uri="{BB962C8B-B14F-4D97-AF65-F5344CB8AC3E}">
        <p14:creationId xmlns:p14="http://schemas.microsoft.com/office/powerpoint/2010/main" val="3220608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is a landfill?</a:t>
            </a:r>
            <a:endParaRPr lang="en-AU" sz="1200" kern="1200" dirty="0" smtClean="0">
              <a:solidFill>
                <a:schemeClr val="tx1"/>
              </a:solidFill>
              <a:effectLst/>
              <a:latin typeface="+mn-lt"/>
              <a:ea typeface="+mn-ea"/>
              <a:cs typeface="+mn-cs"/>
            </a:endParaRPr>
          </a:p>
          <a:p>
            <a:r>
              <a:rPr lang="en-US" sz="1200" dirty="0" smtClean="0"/>
              <a:t>All of the rubbish placed in your general waste bin is taken to landfill and will never be recovered or recycled. Recyclable or compostable materials put in this bin will become wasted resources and lost forever.</a:t>
            </a:r>
            <a:endParaRPr lang="en-AU" sz="1200" dirty="0" smtClean="0"/>
          </a:p>
          <a:p>
            <a:r>
              <a:rPr lang="en-US" sz="1200" dirty="0" smtClean="0"/>
              <a:t>At the landfill, waste is deposited into a landfill cell. This specifically designed cell is dug down into the earth and lined with synthetic materials and clay. Rubbish is added daily and compacted with the use of dozers and compactors, to compress the rubbish and remove any air space between the</a:t>
            </a:r>
            <a:r>
              <a:rPr lang="en-US" sz="1200" baseline="0" dirty="0" smtClean="0"/>
              <a:t> rubbish</a:t>
            </a:r>
            <a:r>
              <a:rPr lang="en-US" sz="1200" dirty="0" smtClean="0"/>
              <a:t>. The more</a:t>
            </a:r>
            <a:r>
              <a:rPr lang="en-US" sz="1200" baseline="0" dirty="0" smtClean="0"/>
              <a:t> that can be compacted into a landfill, the longer the landfill will take to fill.</a:t>
            </a:r>
            <a:endParaRPr lang="en-AU" sz="1200" dirty="0" smtClean="0"/>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5</a:t>
            </a:fld>
            <a:endParaRPr lang="en-AU"/>
          </a:p>
        </p:txBody>
      </p:sp>
    </p:spTree>
    <p:extLst>
      <p:ext uri="{BB962C8B-B14F-4D97-AF65-F5344CB8AC3E}">
        <p14:creationId xmlns:p14="http://schemas.microsoft.com/office/powerpoint/2010/main" val="3749729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smtClean="0"/>
              <a:t>Organic waste is ‘natural’ and decomposes in landfill, however the large volumes of organic waste (sometimes referred to as putrescible waste) presents a number of environmental issues. </a:t>
            </a:r>
          </a:p>
          <a:p>
            <a:r>
              <a:rPr lang="en-AU" altLang="en-US" sz="1200" dirty="0" smtClean="0"/>
              <a:t>At landfills, organic waste decomposes under anaerobic conditions and produces the gas, methane.  Methane is a greenhouse gas approx. 24 times more effective at trapping heat in the atmosphere than CO2 </a:t>
            </a:r>
            <a:r>
              <a:rPr lang="en-AU" altLang="en-US" sz="1200" dirty="0" smtClean="0">
                <a:sym typeface="Wingdings" panose="05000000000000000000" pitchFamily="2" charset="2"/>
              </a:rPr>
              <a:t>global warming.  At</a:t>
            </a:r>
            <a:r>
              <a:rPr lang="en-AU" altLang="en-US" sz="1200" baseline="0" dirty="0" smtClean="0">
                <a:sym typeface="Wingdings" panose="05000000000000000000" pitchFamily="2" charset="2"/>
              </a:rPr>
              <a:t> some landfills, the methane can be </a:t>
            </a:r>
            <a:r>
              <a:rPr lang="en-AU" altLang="en-US" sz="1200" dirty="0" smtClean="0">
                <a:sym typeface="Wingdings" panose="05000000000000000000" pitchFamily="2" charset="2"/>
              </a:rPr>
              <a:t>captured and extracted from the site</a:t>
            </a:r>
            <a:r>
              <a:rPr lang="en-AU" altLang="en-US" sz="1200" baseline="0" dirty="0" smtClean="0">
                <a:sym typeface="Wingdings" panose="05000000000000000000" pitchFamily="2" charset="2"/>
              </a:rPr>
              <a:t> to be turned into electricity.</a:t>
            </a:r>
            <a:endParaRPr lang="en-AU" altLang="en-US" sz="1200" dirty="0" smtClean="0"/>
          </a:p>
          <a:p>
            <a:r>
              <a:rPr lang="en-AU" altLang="en-US" sz="1200" dirty="0" smtClean="0"/>
              <a:t>When rainfall percolates through the layers of a landfill it collects nutrients and other impurities from the buried wastes- this liquid is called leachate  If leachate is not contained or pumped out of a landfill and treated, it can pollute groundwater supplies and waterways. Modern day landfills are very carefully planned, managed and monitored to prevent this from happening.</a:t>
            </a:r>
            <a:r>
              <a:rPr lang="en-AU" altLang="en-US" sz="1200" baseline="0" dirty="0" smtClean="0"/>
              <a:t>  L</a:t>
            </a:r>
            <a:r>
              <a:rPr lang="en-AU" altLang="en-US" sz="1200" dirty="0" smtClean="0"/>
              <a:t>eachate is collected through pipes near the base of the cell.  Each cell is lined with several protective layers and sloped so all of the leachate drains to a single point (called the sump), from the base of the sump the liquid is collected and pumped away.</a:t>
            </a:r>
          </a:p>
          <a:p>
            <a:r>
              <a:rPr lang="en-AU" altLang="en-US" sz="1200" dirty="0" smtClean="0"/>
              <a:t>A common use for the liquid is to pump it back into a full cell to help speed up the decomposition of waste. Speeding up the decomposition process results in an accelerated production of methane and subsequent stabilisation of the cell.</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6</a:t>
            </a:fld>
            <a:endParaRPr lang="en-AU"/>
          </a:p>
        </p:txBody>
      </p:sp>
    </p:spTree>
    <p:extLst>
      <p:ext uri="{BB962C8B-B14F-4D97-AF65-F5344CB8AC3E}">
        <p14:creationId xmlns:p14="http://schemas.microsoft.com/office/powerpoint/2010/main" val="128894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populations grow, so do the rates of waste generation.  This puts added pressure on landfills.</a:t>
            </a:r>
            <a:endParaRPr lang="en-AU" dirty="0" smtClean="0"/>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7</a:t>
            </a:fld>
            <a:endParaRPr lang="en-AU"/>
          </a:p>
        </p:txBody>
      </p:sp>
    </p:spTree>
    <p:extLst>
      <p:ext uri="{BB962C8B-B14F-4D97-AF65-F5344CB8AC3E}">
        <p14:creationId xmlns:p14="http://schemas.microsoft.com/office/powerpoint/2010/main" val="186324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AU" altLang="en-US" dirty="0" smtClean="0"/>
              <a:t>Composting is nature’s way of recycling as it simply replicates the natural decomposition process. Use example of rainforest floor. </a:t>
            </a:r>
            <a:r>
              <a:rPr lang="en-AU" sz="1200" kern="1200" dirty="0" smtClean="0">
                <a:solidFill>
                  <a:schemeClr val="tx1"/>
                </a:solidFill>
                <a:effectLst/>
                <a:latin typeface="+mn-lt"/>
                <a:ea typeface="+mn-ea"/>
                <a:cs typeface="+mn-cs"/>
              </a:rPr>
              <a:t>Organic materials decompose in an aerobic state (meaning with oxygen) and so should not produce a strong smell and do not release environmental pollutants</a:t>
            </a:r>
            <a:endParaRPr lang="en-AU" altLang="en-US" dirty="0" smtClean="0"/>
          </a:p>
          <a:p>
            <a:pPr eaLnBrk="1" hangingPunct="1">
              <a:spcBef>
                <a:spcPct val="0"/>
              </a:spcBef>
            </a:pPr>
            <a:r>
              <a:rPr lang="en-AU" altLang="en-US" dirty="0" smtClean="0"/>
              <a:t>Correct management and maintenance of the compost bin accelerates these processes.</a:t>
            </a:r>
          </a:p>
          <a:p>
            <a:pPr eaLnBrk="1" hangingPunct="1">
              <a:spcBef>
                <a:spcPct val="0"/>
              </a:spcBef>
            </a:pPr>
            <a:r>
              <a:rPr lang="en-AU" altLang="en-US" dirty="0" smtClean="0"/>
              <a:t>Use the</a:t>
            </a:r>
            <a:r>
              <a:rPr lang="en-AU" altLang="en-US" baseline="0" dirty="0" smtClean="0"/>
              <a:t> analogy of b</a:t>
            </a:r>
            <a:r>
              <a:rPr lang="en-AU" altLang="en-US" dirty="0" smtClean="0"/>
              <a:t>aking a cake.  For</a:t>
            </a:r>
            <a:r>
              <a:rPr lang="en-AU" altLang="en-US" baseline="0" dirty="0" smtClean="0"/>
              <a:t> a successful compost you </a:t>
            </a:r>
            <a:r>
              <a:rPr lang="en-AU" altLang="en-US" dirty="0" smtClean="0"/>
              <a:t>need the right ingredients in the right quantities for best end results</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10</a:t>
            </a:fld>
            <a:endParaRPr lang="en-AU"/>
          </a:p>
        </p:txBody>
      </p:sp>
    </p:spTree>
    <p:extLst>
      <p:ext uri="{BB962C8B-B14F-4D97-AF65-F5344CB8AC3E}">
        <p14:creationId xmlns:p14="http://schemas.microsoft.com/office/powerpoint/2010/main" val="3015204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smtClean="0"/>
              <a:t>Key to keeping your compost system healthy and trouble shooting. </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11</a:t>
            </a:fld>
            <a:endParaRPr lang="en-AU"/>
          </a:p>
        </p:txBody>
      </p:sp>
    </p:spTree>
    <p:extLst>
      <p:ext uri="{BB962C8B-B14F-4D97-AF65-F5344CB8AC3E}">
        <p14:creationId xmlns:p14="http://schemas.microsoft.com/office/powerpoint/2010/main" val="811337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sz="1200" dirty="0" smtClean="0"/>
              <a:t>It is important to remember that compost bins are alive with millions of microorganisms and small macro-organisms/ invertebrates who are all doing their bit to break down or decompose the organic waste.  This is why a static compost bin located on the ground can be more effective than a tumbler compost bin the critters can get in and aid the decomposition process, although the tumbler type also has its benefits in aeration</a:t>
            </a:r>
          </a:p>
          <a:p>
            <a:r>
              <a:rPr lang="en-AU" altLang="en-US" sz="1200" dirty="0" smtClean="0"/>
              <a:t>Bacteria and fungi are the key organisms in the compost system, reproducing at amazing speed and working to decompose materials.  Three types of bacteria are found in a compost system and their presence is related to temperature: cool bacteria (psychrophilic), warm bacteria (mesophilic) and hot bacteria (thermophilic).  In optimum conditions, bacteria can double their population every 20-30 minutes.    Certain bacteria also generate heat which is distinctive feature of a healthy compost.  The fungi breakdown the tough, woody ingredients or materials that are too dry, acidic or low in nitrogen for bacteria.  There may be in excess of 5000 million threads of fungi (called hyphae) in a compost bin.</a:t>
            </a:r>
          </a:p>
          <a:p>
            <a:endParaRPr lang="en-AU" altLang="en-US" sz="1200" dirty="0" smtClean="0"/>
          </a:p>
          <a:p>
            <a:r>
              <a:rPr lang="en-AU" altLang="en-US" sz="1200" dirty="0" smtClean="0"/>
              <a:t>In a well functioning compost bin, the numerous organisms are connected through an extensive food web made up of primary,  secondary and tertiary consumers.</a:t>
            </a:r>
          </a:p>
          <a:p>
            <a:r>
              <a:rPr lang="en-AU" altLang="en-US" sz="1200" dirty="0" smtClean="0"/>
              <a:t>A compost system must provide the right condition (diversity/ diet, air and moisture) for these ‘engines’ of the composting system to work</a:t>
            </a:r>
          </a:p>
          <a:p>
            <a:endParaRPr lang="en-AU" dirty="0"/>
          </a:p>
        </p:txBody>
      </p:sp>
      <p:sp>
        <p:nvSpPr>
          <p:cNvPr id="4" name="Slide Number Placeholder 3"/>
          <p:cNvSpPr>
            <a:spLocks noGrp="1"/>
          </p:cNvSpPr>
          <p:nvPr>
            <p:ph type="sldNum" sz="quarter" idx="10"/>
          </p:nvPr>
        </p:nvSpPr>
        <p:spPr/>
        <p:txBody>
          <a:bodyPr/>
          <a:lstStyle/>
          <a:p>
            <a:fld id="{77C3B36D-C7B5-4239-8E3C-516FD599BBC1}" type="slidenum">
              <a:rPr lang="en-AU" smtClean="0"/>
              <a:t>12</a:t>
            </a:fld>
            <a:endParaRPr lang="en-AU"/>
          </a:p>
        </p:txBody>
      </p:sp>
    </p:spTree>
    <p:extLst>
      <p:ext uri="{BB962C8B-B14F-4D97-AF65-F5344CB8AC3E}">
        <p14:creationId xmlns:p14="http://schemas.microsoft.com/office/powerpoint/2010/main" val="220618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F68DCB6C-D05E-49BE-89A9-8CE3F85DD3FA}"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B0A0A3B-8590-47C7-8E3C-65BF81250E50}" type="slidenum">
              <a:rPr lang="en-AU" smtClean="0"/>
              <a:t>‹#›</a:t>
            </a:fld>
            <a:endParaRPr lang="en-AU"/>
          </a:p>
        </p:txBody>
      </p:sp>
    </p:spTree>
    <p:extLst>
      <p:ext uri="{BB962C8B-B14F-4D97-AF65-F5344CB8AC3E}">
        <p14:creationId xmlns:p14="http://schemas.microsoft.com/office/powerpoint/2010/main" val="3039067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68DCB6C-D05E-49BE-89A9-8CE3F85DD3FA}"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B0A0A3B-8590-47C7-8E3C-65BF81250E50}" type="slidenum">
              <a:rPr lang="en-AU" smtClean="0"/>
              <a:t>‹#›</a:t>
            </a:fld>
            <a:endParaRPr lang="en-AU"/>
          </a:p>
        </p:txBody>
      </p:sp>
    </p:spTree>
    <p:extLst>
      <p:ext uri="{BB962C8B-B14F-4D97-AF65-F5344CB8AC3E}">
        <p14:creationId xmlns:p14="http://schemas.microsoft.com/office/powerpoint/2010/main" val="2982343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68DCB6C-D05E-49BE-89A9-8CE3F85DD3FA}"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B0A0A3B-8590-47C7-8E3C-65BF81250E50}" type="slidenum">
              <a:rPr lang="en-AU" smtClean="0"/>
              <a:t>‹#›</a:t>
            </a:fld>
            <a:endParaRPr lang="en-AU"/>
          </a:p>
        </p:txBody>
      </p:sp>
    </p:spTree>
    <p:extLst>
      <p:ext uri="{BB962C8B-B14F-4D97-AF65-F5344CB8AC3E}">
        <p14:creationId xmlns:p14="http://schemas.microsoft.com/office/powerpoint/2010/main" val="305316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6666"/>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F68DCB6C-D05E-49BE-89A9-8CE3F85DD3FA}"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B0A0A3B-8590-47C7-8E3C-65BF81250E50}" type="slidenum">
              <a:rPr lang="en-AU" smtClean="0"/>
              <a:t>‹#›</a:t>
            </a:fld>
            <a:endParaRPr lang="en-AU" dirty="0"/>
          </a:p>
        </p:txBody>
      </p:sp>
      <p:pic>
        <p:nvPicPr>
          <p:cNvPr id="7" name="Picture 6"/>
          <p:cNvPicPr>
            <a:picLocks noChangeAspect="1"/>
          </p:cNvPicPr>
          <p:nvPr userDrawn="1"/>
        </p:nvPicPr>
        <p:blipFill>
          <a:blip r:embed="rId2"/>
          <a:stretch>
            <a:fillRect/>
          </a:stretch>
        </p:blipFill>
        <p:spPr>
          <a:xfrm>
            <a:off x="10630546" y="5466257"/>
            <a:ext cx="847417" cy="890093"/>
          </a:xfrm>
          <a:prstGeom prst="rect">
            <a:avLst/>
          </a:prstGeom>
        </p:spPr>
      </p:pic>
      <p:sp>
        <p:nvSpPr>
          <p:cNvPr id="8" name="Rectangle 7">
            <a:extLst>
              <a:ext uri="{FF2B5EF4-FFF2-40B4-BE49-F238E27FC236}">
                <a16:creationId xmlns:a16="http://schemas.microsoft.com/office/drawing/2014/main" id="{056AEF92-BBA7-42DA-8ACC-5D71598C74CB}"/>
              </a:ext>
            </a:extLst>
          </p:cNvPr>
          <p:cNvSpPr/>
          <p:nvPr userDrawn="1"/>
        </p:nvSpPr>
        <p:spPr>
          <a:xfrm>
            <a:off x="289249" y="209726"/>
            <a:ext cx="45719" cy="6424340"/>
          </a:xfrm>
          <a:prstGeom prst="rect">
            <a:avLst/>
          </a:prstGeom>
          <a:solidFill>
            <a:srgbClr val="00666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DD6C94C1-5B37-4AD9-B855-3E9FE7492F6B}"/>
              </a:ext>
            </a:extLst>
          </p:cNvPr>
          <p:cNvSpPr/>
          <p:nvPr userDrawn="1"/>
        </p:nvSpPr>
        <p:spPr>
          <a:xfrm>
            <a:off x="335281" y="209726"/>
            <a:ext cx="45719" cy="6414666"/>
          </a:xfrm>
          <a:prstGeom prst="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41970891-CEF0-48B0-B956-9B41F35B8B0F}"/>
              </a:ext>
            </a:extLst>
          </p:cNvPr>
          <p:cNvSpPr/>
          <p:nvPr userDrawn="1"/>
        </p:nvSpPr>
        <p:spPr>
          <a:xfrm>
            <a:off x="289250" y="6568580"/>
            <a:ext cx="11613502" cy="65486"/>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16066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68DCB6C-D05E-49BE-89A9-8CE3F85DD3FA}"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B0A0A3B-8590-47C7-8E3C-65BF81250E50}" type="slidenum">
              <a:rPr lang="en-AU" smtClean="0"/>
              <a:t>‹#›</a:t>
            </a:fld>
            <a:endParaRPr lang="en-AU"/>
          </a:p>
        </p:txBody>
      </p:sp>
    </p:spTree>
    <p:extLst>
      <p:ext uri="{BB962C8B-B14F-4D97-AF65-F5344CB8AC3E}">
        <p14:creationId xmlns:p14="http://schemas.microsoft.com/office/powerpoint/2010/main" val="271654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6666"/>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3" name="Content Placeholder 2"/>
          <p:cNvSpPr>
            <a:spLocks noGrp="1"/>
          </p:cNvSpPr>
          <p:nvPr>
            <p:ph sz="half" idx="1"/>
          </p:nvPr>
        </p:nvSpPr>
        <p:spPr>
          <a:xfrm>
            <a:off x="838200" y="1825625"/>
            <a:ext cx="5181600" cy="435133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6172200" y="1825625"/>
            <a:ext cx="5181600" cy="435133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Date Placeholder 4"/>
          <p:cNvSpPr>
            <a:spLocks noGrp="1"/>
          </p:cNvSpPr>
          <p:nvPr>
            <p:ph type="dt" sz="half" idx="10"/>
          </p:nvPr>
        </p:nvSpPr>
        <p:spPr/>
        <p:txBody>
          <a:bodyPr/>
          <a:lstStyle/>
          <a:p>
            <a:fld id="{F68DCB6C-D05E-49BE-89A9-8CE3F85DD3FA}" type="datetimeFigureOut">
              <a:rPr lang="en-AU" smtClean="0"/>
              <a:t>08/04/2019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B0A0A3B-8590-47C7-8E3C-65BF81250E50}" type="slidenum">
              <a:rPr lang="en-AU" smtClean="0"/>
              <a:t>‹#›</a:t>
            </a:fld>
            <a:endParaRPr lang="en-AU"/>
          </a:p>
        </p:txBody>
      </p:sp>
      <p:sp>
        <p:nvSpPr>
          <p:cNvPr id="8" name="Rectangle 7">
            <a:extLst>
              <a:ext uri="{FF2B5EF4-FFF2-40B4-BE49-F238E27FC236}">
                <a16:creationId xmlns:a16="http://schemas.microsoft.com/office/drawing/2014/main" id="{056AEF92-BBA7-42DA-8ACC-5D71598C74CB}"/>
              </a:ext>
            </a:extLst>
          </p:cNvPr>
          <p:cNvSpPr/>
          <p:nvPr userDrawn="1"/>
        </p:nvSpPr>
        <p:spPr>
          <a:xfrm>
            <a:off x="289249" y="209726"/>
            <a:ext cx="45719" cy="6424340"/>
          </a:xfrm>
          <a:prstGeom prst="rect">
            <a:avLst/>
          </a:prstGeom>
          <a:solidFill>
            <a:srgbClr val="00666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DD6C94C1-5B37-4AD9-B855-3E9FE7492F6B}"/>
              </a:ext>
            </a:extLst>
          </p:cNvPr>
          <p:cNvSpPr/>
          <p:nvPr userDrawn="1"/>
        </p:nvSpPr>
        <p:spPr>
          <a:xfrm>
            <a:off x="342589" y="209726"/>
            <a:ext cx="45719" cy="6414666"/>
          </a:xfrm>
          <a:prstGeom prst="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41970891-CEF0-48B0-B956-9B41F35B8B0F}"/>
              </a:ext>
            </a:extLst>
          </p:cNvPr>
          <p:cNvSpPr/>
          <p:nvPr userDrawn="1"/>
        </p:nvSpPr>
        <p:spPr>
          <a:xfrm>
            <a:off x="289250" y="6568580"/>
            <a:ext cx="11613502" cy="65486"/>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stretch>
            <a:fillRect/>
          </a:stretch>
        </p:blipFill>
        <p:spPr>
          <a:xfrm>
            <a:off x="10630546" y="5466257"/>
            <a:ext cx="847417" cy="890093"/>
          </a:xfrm>
          <a:prstGeom prst="rect">
            <a:avLst/>
          </a:prstGeom>
        </p:spPr>
      </p:pic>
    </p:spTree>
    <p:extLst>
      <p:ext uri="{BB962C8B-B14F-4D97-AF65-F5344CB8AC3E}">
        <p14:creationId xmlns:p14="http://schemas.microsoft.com/office/powerpoint/2010/main" val="1799859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F68DCB6C-D05E-49BE-89A9-8CE3F85DD3FA}" type="datetimeFigureOut">
              <a:rPr lang="en-AU" smtClean="0"/>
              <a:t>08/04/2019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B0A0A3B-8590-47C7-8E3C-65BF81250E50}" type="slidenum">
              <a:rPr lang="en-AU" smtClean="0"/>
              <a:t>‹#›</a:t>
            </a:fld>
            <a:endParaRPr lang="en-AU"/>
          </a:p>
        </p:txBody>
      </p:sp>
    </p:spTree>
    <p:extLst>
      <p:ext uri="{BB962C8B-B14F-4D97-AF65-F5344CB8AC3E}">
        <p14:creationId xmlns:p14="http://schemas.microsoft.com/office/powerpoint/2010/main" val="1844805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6666"/>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3" name="Date Placeholder 2"/>
          <p:cNvSpPr>
            <a:spLocks noGrp="1"/>
          </p:cNvSpPr>
          <p:nvPr>
            <p:ph type="dt" sz="half" idx="10"/>
          </p:nvPr>
        </p:nvSpPr>
        <p:spPr/>
        <p:txBody>
          <a:bodyPr/>
          <a:lstStyle/>
          <a:p>
            <a:fld id="{F68DCB6C-D05E-49BE-89A9-8CE3F85DD3FA}" type="datetimeFigureOut">
              <a:rPr lang="en-AU" smtClean="0"/>
              <a:t>08/04/2019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B0A0A3B-8590-47C7-8E3C-65BF81250E50}" type="slidenum">
              <a:rPr lang="en-AU" smtClean="0"/>
              <a:t>‹#›</a:t>
            </a:fld>
            <a:endParaRPr lang="en-AU"/>
          </a:p>
        </p:txBody>
      </p:sp>
      <p:sp>
        <p:nvSpPr>
          <p:cNvPr id="6" name="Rectangle 5">
            <a:extLst>
              <a:ext uri="{FF2B5EF4-FFF2-40B4-BE49-F238E27FC236}">
                <a16:creationId xmlns:a16="http://schemas.microsoft.com/office/drawing/2014/main" id="{056AEF92-BBA7-42DA-8ACC-5D71598C74CB}"/>
              </a:ext>
            </a:extLst>
          </p:cNvPr>
          <p:cNvSpPr/>
          <p:nvPr userDrawn="1"/>
        </p:nvSpPr>
        <p:spPr>
          <a:xfrm>
            <a:off x="289249" y="209726"/>
            <a:ext cx="45719" cy="6424340"/>
          </a:xfrm>
          <a:prstGeom prst="rect">
            <a:avLst/>
          </a:prstGeom>
          <a:solidFill>
            <a:srgbClr val="00666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DD6C94C1-5B37-4AD9-B855-3E9FE7492F6B}"/>
              </a:ext>
            </a:extLst>
          </p:cNvPr>
          <p:cNvSpPr/>
          <p:nvPr userDrawn="1"/>
        </p:nvSpPr>
        <p:spPr>
          <a:xfrm>
            <a:off x="335281" y="209726"/>
            <a:ext cx="45719" cy="6414666"/>
          </a:xfrm>
          <a:prstGeom prst="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1970891-CEF0-48B0-B956-9B41F35B8B0F}"/>
              </a:ext>
            </a:extLst>
          </p:cNvPr>
          <p:cNvSpPr/>
          <p:nvPr userDrawn="1"/>
        </p:nvSpPr>
        <p:spPr>
          <a:xfrm>
            <a:off x="289250" y="6568580"/>
            <a:ext cx="11613502" cy="65486"/>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userDrawn="1"/>
        </p:nvPicPr>
        <p:blipFill>
          <a:blip r:embed="rId2"/>
          <a:stretch>
            <a:fillRect/>
          </a:stretch>
        </p:blipFill>
        <p:spPr>
          <a:xfrm>
            <a:off x="10630546" y="5466257"/>
            <a:ext cx="847417" cy="890093"/>
          </a:xfrm>
          <a:prstGeom prst="rect">
            <a:avLst/>
          </a:prstGeom>
        </p:spPr>
      </p:pic>
    </p:spTree>
    <p:extLst>
      <p:ext uri="{BB962C8B-B14F-4D97-AF65-F5344CB8AC3E}">
        <p14:creationId xmlns:p14="http://schemas.microsoft.com/office/powerpoint/2010/main" val="386232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8DCB6C-D05E-49BE-89A9-8CE3F85DD3FA}" type="datetimeFigureOut">
              <a:rPr lang="en-AU" smtClean="0"/>
              <a:t>08/04/2019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B0A0A3B-8590-47C7-8E3C-65BF81250E50}" type="slidenum">
              <a:rPr lang="en-AU" smtClean="0"/>
              <a:t>‹#›</a:t>
            </a:fld>
            <a:endParaRPr lang="en-AU"/>
          </a:p>
        </p:txBody>
      </p:sp>
    </p:spTree>
    <p:extLst>
      <p:ext uri="{BB962C8B-B14F-4D97-AF65-F5344CB8AC3E}">
        <p14:creationId xmlns:p14="http://schemas.microsoft.com/office/powerpoint/2010/main" val="376683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68DCB6C-D05E-49BE-89A9-8CE3F85DD3FA}" type="datetimeFigureOut">
              <a:rPr lang="en-AU" smtClean="0"/>
              <a:t>08/04/2019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B0A0A3B-8590-47C7-8E3C-65BF81250E50}" type="slidenum">
              <a:rPr lang="en-AU" smtClean="0"/>
              <a:t>‹#›</a:t>
            </a:fld>
            <a:endParaRPr lang="en-AU"/>
          </a:p>
        </p:txBody>
      </p:sp>
    </p:spTree>
    <p:extLst>
      <p:ext uri="{BB962C8B-B14F-4D97-AF65-F5344CB8AC3E}">
        <p14:creationId xmlns:p14="http://schemas.microsoft.com/office/powerpoint/2010/main" val="231818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68DCB6C-D05E-49BE-89A9-8CE3F85DD3FA}" type="datetimeFigureOut">
              <a:rPr lang="en-AU" smtClean="0"/>
              <a:t>08/04/2019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B0A0A3B-8590-47C7-8E3C-65BF81250E50}" type="slidenum">
              <a:rPr lang="en-AU" smtClean="0"/>
              <a:t>‹#›</a:t>
            </a:fld>
            <a:endParaRPr lang="en-AU"/>
          </a:p>
        </p:txBody>
      </p:sp>
    </p:spTree>
    <p:extLst>
      <p:ext uri="{BB962C8B-B14F-4D97-AF65-F5344CB8AC3E}">
        <p14:creationId xmlns:p14="http://schemas.microsoft.com/office/powerpoint/2010/main" val="2882443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DCB6C-D05E-49BE-89A9-8CE3F85DD3FA}" type="datetimeFigureOut">
              <a:rPr lang="en-AU" smtClean="0"/>
              <a:t>08/04/2019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A0A3B-8590-47C7-8E3C-65BF81250E50}" type="slidenum">
              <a:rPr lang="en-AU" smtClean="0"/>
              <a:t>‹#›</a:t>
            </a:fld>
            <a:endParaRPr lang="en-AU"/>
          </a:p>
        </p:txBody>
      </p:sp>
    </p:spTree>
    <p:extLst>
      <p:ext uri="{BB962C8B-B14F-4D97-AF65-F5344CB8AC3E}">
        <p14:creationId xmlns:p14="http://schemas.microsoft.com/office/powerpoint/2010/main" val="2330458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4.xml"/><Relationship Id="rId16" Type="http://schemas.openxmlformats.org/officeDocument/2006/relationships/diagramColors" Target="../diagrams/colors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jpeg"/><Relationship Id="rId7" Type="http://schemas.openxmlformats.org/officeDocument/2006/relationships/hyperlink" Target="http://yarralumlaschoolgarden.files.wordpress.com/2010/10/p6120143.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thegoodlife101.files.wordpress.com/2011/04/finished-worm-farm.jpg" TargetMode="External"/><Relationship Id="rId10" Type="http://schemas.openxmlformats.org/officeDocument/2006/relationships/image" Target="../media/image37.jpeg"/><Relationship Id="rId4" Type="http://schemas.openxmlformats.org/officeDocument/2006/relationships/image" Target="../media/image34.png"/><Relationship Id="rId9" Type="http://schemas.openxmlformats.org/officeDocument/2006/relationships/hyperlink" Target="http://www.weatherworks.com.au/wp-content/uploads/2012/09/WORM-FARM-WHEELIE-BIN-360L-SEPTEMBER-2012.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hyperlink" Target="http://www.google.com.au/url?sa=i&amp;rct=j&amp;q=&amp;esrc=s&amp;frm=1&amp;source=images&amp;cd=&amp;cad=rja&amp;uact=8&amp;ved=0CAcQjRw&amp;url=http://ian.umces.edu/imagelibrary/displayimage-1080.html&amp;ei=ufBJVKKiNsfj8AWHpYC4Ag&amp;bvm=bv.77880786,d.dGc&amp;psig=AFQjCNGQ1B4DQbLC5-JgB_zI8apZCy4oWw&amp;ust=1414218196263914"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4.png"/><Relationship Id="rId7" Type="http://schemas.openxmlformats.org/officeDocument/2006/relationships/hyperlink" Target="http://www.google.com/url?sa=i&amp;rct=j&amp;q=&amp;esrc=s&amp;frm=1&amp;source=images&amp;cd=&amp;cad=rja&amp;uact=8&amp;ved=0CAcQjRxqFQoTCIKF_NXCrMgCFaPopgodRzwOvg&amp;url=http://www.zmescience.com/research/bread-lasts-two-months-without-chemicals-microwave-techniques-0423432/&amp;psig=AFQjCNF-sjCiFyYdNOKZGCi5E2ekyGCJcw&amp;ust=1444175369956677" TargetMode="External"/><Relationship Id="rId2" Type="http://schemas.openxmlformats.org/officeDocument/2006/relationships/hyperlink" Target="http://www.google.com.au/url?sa=i&amp;rct=j&amp;q=&amp;esrc=s&amp;frm=1&amp;source=images&amp;cd=&amp;ved=0CAcQjRxqFQoTCMKvjcrBrMgCFcQrpgodcb0PuA&amp;url=http://www.ipswich.qld.gov.au/about_ipswich/environment/EnviroEd&amp;bvm=bv.104317490,d.dGY&amp;psig=AFQjCNGAkHaLSyiElFIV7DbSvLDMFJjRKw&amp;ust=1444174872404319" TargetMode="Externa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5.png"/><Relationship Id="rId10" Type="http://schemas.openxmlformats.org/officeDocument/2006/relationships/image" Target="../media/image48.jpeg"/><Relationship Id="rId4" Type="http://schemas.microsoft.com/office/2007/relationships/hdphoto" Target="../media/hdphoto1.wdp"/><Relationship Id="rId9"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diagramData" Target="../diagrams/data7.xml"/><Relationship Id="rId3" Type="http://schemas.openxmlformats.org/officeDocument/2006/relationships/diagramData" Target="../diagrams/data4.xml"/><Relationship Id="rId21" Type="http://schemas.openxmlformats.org/officeDocument/2006/relationships/diagramColors" Target="../diagrams/colors7.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9.xml"/><Relationship Id="rId16" Type="http://schemas.openxmlformats.org/officeDocument/2006/relationships/diagramColors" Target="../diagrams/colors6.xml"/><Relationship Id="rId20" Type="http://schemas.openxmlformats.org/officeDocument/2006/relationships/diagramQuickStyle" Target="../diagrams/quickStyle7.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19" Type="http://schemas.openxmlformats.org/officeDocument/2006/relationships/diagramLayout" Target="../diagrams/layout7.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microsoft.com/office/2007/relationships/diagramDrawing" Target="../diagrams/drawing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8483" y="1374505"/>
            <a:ext cx="9144000" cy="1639218"/>
          </a:xfrm>
        </p:spPr>
        <p:txBody>
          <a:bodyPr>
            <a:normAutofit/>
          </a:bodyPr>
          <a:lstStyle/>
          <a:p>
            <a:pPr algn="l"/>
            <a:r>
              <a:rPr lang="en-AU" sz="4800" b="1" dirty="0">
                <a:solidFill>
                  <a:srgbClr val="006666"/>
                </a:solidFill>
                <a:latin typeface="Arial" panose="020B0604020202020204" pitchFamily="34" charset="0"/>
                <a:cs typeface="Arial" panose="020B0604020202020204" pitchFamily="34" charset="0"/>
              </a:rPr>
              <a:t>Nature’s Recyclers:</a:t>
            </a:r>
            <a:br>
              <a:rPr lang="en-AU" sz="4800" b="1" dirty="0">
                <a:solidFill>
                  <a:srgbClr val="006666"/>
                </a:solidFill>
                <a:latin typeface="Arial" panose="020B0604020202020204" pitchFamily="34" charset="0"/>
                <a:cs typeface="Arial" panose="020B0604020202020204" pitchFamily="34" charset="0"/>
              </a:rPr>
            </a:br>
            <a:r>
              <a:rPr lang="en-AU" sz="4800" b="1" dirty="0" smtClean="0">
                <a:solidFill>
                  <a:srgbClr val="006666"/>
                </a:solidFill>
                <a:latin typeface="Arial" panose="020B0604020202020204" pitchFamily="34" charset="0"/>
                <a:cs typeface="Arial" panose="020B0604020202020204" pitchFamily="34" charset="0"/>
              </a:rPr>
              <a:t>Composting </a:t>
            </a:r>
            <a:r>
              <a:rPr lang="en-AU" sz="4800" b="1" dirty="0">
                <a:solidFill>
                  <a:srgbClr val="006666"/>
                </a:solidFill>
                <a:latin typeface="Arial" panose="020B0604020202020204" pitchFamily="34" charset="0"/>
                <a:cs typeface="Arial" panose="020B0604020202020204" pitchFamily="34" charset="0"/>
              </a:rPr>
              <a:t>&amp; Worm Farming</a:t>
            </a:r>
            <a:endParaRPr lang="en-AU" sz="4800" b="1" dirty="0">
              <a:solidFill>
                <a:srgbClr val="006666"/>
              </a:solidFill>
            </a:endParaRPr>
          </a:p>
        </p:txBody>
      </p:sp>
      <p:sp>
        <p:nvSpPr>
          <p:cNvPr id="3" name="Subtitle 2"/>
          <p:cNvSpPr>
            <a:spLocks noGrp="1"/>
          </p:cNvSpPr>
          <p:nvPr>
            <p:ph type="subTitle" idx="1"/>
          </p:nvPr>
        </p:nvSpPr>
        <p:spPr>
          <a:xfrm>
            <a:off x="2689150" y="3228660"/>
            <a:ext cx="8832290" cy="1655762"/>
          </a:xfrm>
        </p:spPr>
        <p:txBody>
          <a:bodyPr>
            <a:normAutofit/>
          </a:bodyPr>
          <a:lstStyle/>
          <a:p>
            <a:pPr algn="l"/>
            <a:r>
              <a:rPr lang="en-US" sz="3000" i="1" dirty="0" smtClean="0">
                <a:latin typeface="Arial" panose="020B0604020202020204" pitchFamily="34" charset="0"/>
                <a:cs typeface="Arial" panose="020B0604020202020204" pitchFamily="34" charset="0"/>
              </a:rPr>
              <a:t>Lesson 2</a:t>
            </a:r>
          </a:p>
          <a:p>
            <a:pPr algn="l"/>
            <a:r>
              <a:rPr lang="en-GB" sz="3000" i="1" dirty="0" err="1">
                <a:latin typeface="Arial" panose="020B0604020202020204" pitchFamily="34" charset="0"/>
                <a:cs typeface="Arial" panose="020B0604020202020204" pitchFamily="34" charset="0"/>
              </a:rPr>
              <a:t>NetWaste</a:t>
            </a:r>
            <a:r>
              <a:rPr lang="en-GB" sz="3000" i="1" dirty="0">
                <a:latin typeface="Arial" panose="020B0604020202020204" pitchFamily="34" charset="0"/>
                <a:cs typeface="Arial" panose="020B0604020202020204" pitchFamily="34" charset="0"/>
              </a:rPr>
              <a:t> Teacher Resource for primary</a:t>
            </a:r>
            <a:r>
              <a:rPr lang="en-GB" sz="3000" dirty="0">
                <a:latin typeface="Arial" panose="020B0604020202020204" pitchFamily="34" charset="0"/>
                <a:cs typeface="Arial" panose="020B0604020202020204" pitchFamily="34" charset="0"/>
              </a:rPr>
              <a:t> </a:t>
            </a:r>
            <a:r>
              <a:rPr lang="en-GB" sz="3000" i="1" dirty="0">
                <a:latin typeface="Arial" panose="020B0604020202020204" pitchFamily="34" charset="0"/>
                <a:cs typeface="Arial" panose="020B0604020202020204" pitchFamily="34" charset="0"/>
              </a:rPr>
              <a:t>schools</a:t>
            </a:r>
            <a:endParaRPr lang="en-AU" sz="3000" dirty="0">
              <a:latin typeface="Arial" panose="020B0604020202020204" pitchFamily="34" charset="0"/>
              <a:cs typeface="Arial" panose="020B0604020202020204" pitchFamily="34" charset="0"/>
            </a:endParaRPr>
          </a:p>
        </p:txBody>
      </p:sp>
      <p:pic>
        <p:nvPicPr>
          <p:cNvPr id="4" name="Picture 3" descr="K:\Sydney\External\Contracts\NW\New Contract\3rd year - April18-Mar19\Electronic Teacher's Resource\log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607" y="1047808"/>
            <a:ext cx="1969543" cy="1854155"/>
          </a:xfrm>
          <a:prstGeom prst="rect">
            <a:avLst/>
          </a:prstGeom>
          <a:noFill/>
          <a:ln>
            <a:noFill/>
          </a:ln>
        </p:spPr>
      </p:pic>
    </p:spTree>
    <p:extLst>
      <p:ext uri="{BB962C8B-B14F-4D97-AF65-F5344CB8AC3E}">
        <p14:creationId xmlns:p14="http://schemas.microsoft.com/office/powerpoint/2010/main" val="2818314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What is composting?</a:t>
            </a:r>
            <a:endParaRPr lang="en-AU" dirty="0"/>
          </a:p>
        </p:txBody>
      </p:sp>
      <p:pic>
        <p:nvPicPr>
          <p:cNvPr id="5" name="Content Placeholder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691097" y="1690688"/>
            <a:ext cx="6809805" cy="4752432"/>
          </a:xfrm>
          <a:prstGeom prst="rect">
            <a:avLst/>
          </a:prstGeom>
          <a:noFill/>
        </p:spPr>
      </p:pic>
    </p:spTree>
    <p:extLst>
      <p:ext uri="{BB962C8B-B14F-4D97-AF65-F5344CB8AC3E}">
        <p14:creationId xmlns:p14="http://schemas.microsoft.com/office/powerpoint/2010/main" val="23008976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The ADAM recipe</a:t>
            </a:r>
            <a:endParaRPr lang="en-AU" dirty="0"/>
          </a:p>
        </p:txBody>
      </p:sp>
      <p:sp>
        <p:nvSpPr>
          <p:cNvPr id="3" name="Content Placeholder 2"/>
          <p:cNvSpPr>
            <a:spLocks noGrp="1"/>
          </p:cNvSpPr>
          <p:nvPr>
            <p:ph sz="half" idx="1"/>
          </p:nvPr>
        </p:nvSpPr>
        <p:spPr>
          <a:xfrm>
            <a:off x="3821723" y="1639460"/>
            <a:ext cx="2274277" cy="4351338"/>
          </a:xfrm>
        </p:spPr>
        <p:txBody>
          <a:bodyPr/>
          <a:lstStyle/>
          <a:p>
            <a:pPr marL="0" indent="0">
              <a:buClr>
                <a:srgbClr val="C00000"/>
              </a:buClr>
              <a:buFontTx/>
              <a:buNone/>
              <a:defRPr/>
            </a:pPr>
            <a:r>
              <a:rPr lang="en-US" altLang="en-US" b="1" dirty="0">
                <a:solidFill>
                  <a:srgbClr val="006666"/>
                </a:solidFill>
                <a:latin typeface="Arial" panose="020B0604020202020204" pitchFamily="34" charset="0"/>
                <a:cs typeface="Arial" panose="020B0604020202020204" pitchFamily="34" charset="0"/>
              </a:rPr>
              <a:t>A</a:t>
            </a:r>
            <a:r>
              <a:rPr lang="en-US" altLang="en-US" dirty="0">
                <a:latin typeface="Arial" panose="020B0604020202020204" pitchFamily="34" charset="0"/>
                <a:cs typeface="Arial" panose="020B0604020202020204" pitchFamily="34" charset="0"/>
              </a:rPr>
              <a:t>liveness</a:t>
            </a:r>
          </a:p>
          <a:p>
            <a:pPr marL="0" indent="0">
              <a:buClr>
                <a:srgbClr val="C00000"/>
              </a:buClr>
              <a:buFontTx/>
              <a:buNone/>
              <a:defRPr/>
            </a:pPr>
            <a:endParaRPr lang="en-US" altLang="en-US" dirty="0">
              <a:latin typeface="Arial" panose="020B0604020202020204" pitchFamily="34" charset="0"/>
              <a:cs typeface="Arial" panose="020B0604020202020204" pitchFamily="34" charset="0"/>
            </a:endParaRPr>
          </a:p>
          <a:p>
            <a:pPr marL="0" indent="0">
              <a:buClr>
                <a:srgbClr val="C00000"/>
              </a:buClr>
              <a:buFontTx/>
              <a:buNone/>
              <a:defRPr/>
            </a:pPr>
            <a:r>
              <a:rPr lang="en-US" altLang="en-US" b="1" dirty="0">
                <a:solidFill>
                  <a:srgbClr val="006666"/>
                </a:solidFill>
                <a:latin typeface="Arial" panose="020B0604020202020204" pitchFamily="34" charset="0"/>
                <a:cs typeface="Arial" panose="020B0604020202020204" pitchFamily="34" charset="0"/>
              </a:rPr>
              <a:t>D</a:t>
            </a:r>
            <a:r>
              <a:rPr lang="en-US" altLang="en-US" dirty="0">
                <a:latin typeface="Arial" panose="020B0604020202020204" pitchFamily="34" charset="0"/>
                <a:cs typeface="Arial" panose="020B0604020202020204" pitchFamily="34" charset="0"/>
              </a:rPr>
              <a:t>iversity</a:t>
            </a:r>
          </a:p>
          <a:p>
            <a:pPr marL="0" indent="0">
              <a:buClr>
                <a:srgbClr val="C00000"/>
              </a:buClr>
              <a:buFontTx/>
              <a:buNone/>
              <a:defRPr/>
            </a:pPr>
            <a:endParaRPr lang="en-US" altLang="en-US" dirty="0">
              <a:latin typeface="Arial" panose="020B0604020202020204" pitchFamily="34" charset="0"/>
              <a:cs typeface="Arial" panose="020B0604020202020204" pitchFamily="34" charset="0"/>
            </a:endParaRPr>
          </a:p>
          <a:p>
            <a:pPr marL="0" indent="0">
              <a:buClr>
                <a:srgbClr val="C00000"/>
              </a:buClr>
              <a:buFontTx/>
              <a:buNone/>
              <a:defRPr/>
            </a:pPr>
            <a:r>
              <a:rPr lang="en-US" altLang="en-US" b="1" dirty="0">
                <a:solidFill>
                  <a:srgbClr val="006666"/>
                </a:solidFill>
                <a:latin typeface="Arial" panose="020B0604020202020204" pitchFamily="34" charset="0"/>
                <a:cs typeface="Arial" panose="020B0604020202020204" pitchFamily="34" charset="0"/>
              </a:rPr>
              <a:t>A</a:t>
            </a:r>
            <a:r>
              <a:rPr lang="en-US" altLang="en-US" dirty="0">
                <a:latin typeface="Arial" panose="020B0604020202020204" pitchFamily="34" charset="0"/>
                <a:cs typeface="Arial" panose="020B0604020202020204" pitchFamily="34" charset="0"/>
              </a:rPr>
              <a:t>eration</a:t>
            </a:r>
          </a:p>
          <a:p>
            <a:pPr marL="0" indent="0">
              <a:buClr>
                <a:srgbClr val="C00000"/>
              </a:buClr>
              <a:buFontTx/>
              <a:buNone/>
              <a:defRPr/>
            </a:pPr>
            <a:endParaRPr lang="en-US" altLang="en-US" dirty="0">
              <a:latin typeface="Arial" panose="020B0604020202020204" pitchFamily="34" charset="0"/>
              <a:cs typeface="Arial" panose="020B0604020202020204" pitchFamily="34" charset="0"/>
            </a:endParaRPr>
          </a:p>
          <a:p>
            <a:pPr marL="0" indent="0">
              <a:buClr>
                <a:srgbClr val="C00000"/>
              </a:buClr>
              <a:buFontTx/>
              <a:buNone/>
              <a:defRPr/>
            </a:pPr>
            <a:r>
              <a:rPr lang="en-US" altLang="en-US" b="1" dirty="0">
                <a:solidFill>
                  <a:srgbClr val="006666"/>
                </a:solidFill>
                <a:latin typeface="Arial" panose="020B0604020202020204" pitchFamily="34" charset="0"/>
                <a:cs typeface="Arial" panose="020B0604020202020204" pitchFamily="34" charset="0"/>
              </a:rPr>
              <a:t>M</a:t>
            </a:r>
            <a:r>
              <a:rPr lang="en-US" altLang="en-US" dirty="0">
                <a:latin typeface="Arial" panose="020B0604020202020204" pitchFamily="34" charset="0"/>
                <a:cs typeface="Arial" panose="020B0604020202020204" pitchFamily="34" charset="0"/>
              </a:rPr>
              <a:t>oisture</a:t>
            </a:r>
            <a:endParaRPr lang="en-US" altLang="en-US" b="1" dirty="0">
              <a:latin typeface="Arial" panose="020B0604020202020204" pitchFamily="34" charset="0"/>
              <a:cs typeface="Arial" panose="020B0604020202020204" pitchFamily="34" charset="0"/>
            </a:endParaRPr>
          </a:p>
          <a:p>
            <a:endParaRPr lang="en-AU" dirty="0"/>
          </a:p>
        </p:txBody>
      </p:sp>
      <p:pic>
        <p:nvPicPr>
          <p:cNvPr id="5" name="Picture 5" descr="K:\Staff Folders - Brisbane\Sophie\Compost_ADAM.jpg"/>
          <p:cNvPicPr>
            <a:picLocks noGrp="1" noChangeAspect="1" noChangeArrowheads="1"/>
          </p:cNvPicPr>
          <p:nvPr>
            <p:ph sz="half" idx="2"/>
          </p:nvPr>
        </p:nvPicPr>
        <p:blipFill>
          <a:blip r:embed="rId3"/>
          <a:srcRect/>
          <a:stretch>
            <a:fillRect/>
          </a:stretch>
        </p:blipFill>
        <p:spPr bwMode="auto">
          <a:xfrm>
            <a:off x="6019800" y="1588232"/>
            <a:ext cx="3457893" cy="4351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918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Aliveness</a:t>
            </a:r>
            <a:endParaRPr lang="en-AU" dirty="0"/>
          </a:p>
        </p:txBody>
      </p:sp>
      <p:grpSp>
        <p:nvGrpSpPr>
          <p:cNvPr id="4" name="Group 3"/>
          <p:cNvGrpSpPr/>
          <p:nvPr/>
        </p:nvGrpSpPr>
        <p:grpSpPr>
          <a:xfrm>
            <a:off x="1510812" y="1413289"/>
            <a:ext cx="9170376" cy="4987511"/>
            <a:chOff x="981797" y="1202275"/>
            <a:chExt cx="8532812" cy="4802188"/>
          </a:xfrm>
        </p:grpSpPr>
        <p:pic>
          <p:nvPicPr>
            <p:cNvPr id="5" name="Picture 4" descr="Compost Critters"/>
            <p:cNvPicPr>
              <a:picLocks noChangeAspect="1" noChangeArrowheads="1"/>
            </p:cNvPicPr>
            <p:nvPr/>
          </p:nvPicPr>
          <p:blipFill>
            <a:blip r:embed="rId3">
              <a:clrChange>
                <a:clrFrom>
                  <a:srgbClr val="F9F9F7"/>
                </a:clrFrom>
                <a:clrTo>
                  <a:srgbClr val="F9F9F7">
                    <a:alpha val="0"/>
                  </a:srgbClr>
                </a:clrTo>
              </a:clrChange>
              <a:extLst>
                <a:ext uri="{28A0092B-C50C-407E-A947-70E740481C1C}">
                  <a14:useLocalDpi xmlns:a14="http://schemas.microsoft.com/office/drawing/2010/main" val="0"/>
                </a:ext>
              </a:extLst>
            </a:blip>
            <a:srcRect/>
            <a:stretch>
              <a:fillRect/>
            </a:stretch>
          </p:blipFill>
          <p:spPr bwMode="auto">
            <a:xfrm>
              <a:off x="5526809" y="1202275"/>
              <a:ext cx="39878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mpost Critters"/>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81797" y="1254663"/>
              <a:ext cx="4430712"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K:\SHARED RESOURCES\Image Library\compost\CompostBugs\Manipulated\soilderFly Larvae.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009" y="4485225"/>
              <a:ext cx="20447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K:\SHARED RESOURCES\Image Library\compost\CompostBugs\Manipulated\rhino beetle.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509" y="4485225"/>
              <a:ext cx="19812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K:\SHARED RESOURCES\Image Library\compost\CompostBugs\Manipulated\beetle larva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4459" y="4485225"/>
              <a:ext cx="1995488"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41776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Diversity</a:t>
            </a:r>
            <a:endParaRPr lang="en-AU" dirty="0"/>
          </a:p>
        </p:txBody>
      </p:sp>
      <p:pic>
        <p:nvPicPr>
          <p:cNvPr id="4" name="Content Placeholder 3"/>
          <p:cNvPicPr>
            <a:picLocks noGrp="1" noChangeAspect="1"/>
          </p:cNvPicPr>
          <p:nvPr>
            <p:ph idx="1"/>
          </p:nvPr>
        </p:nvPicPr>
        <p:blipFill>
          <a:blip r:embed="rId3"/>
          <a:stretch>
            <a:fillRect/>
          </a:stretch>
        </p:blipFill>
        <p:spPr>
          <a:xfrm>
            <a:off x="1639438" y="1551230"/>
            <a:ext cx="8913124" cy="3950550"/>
          </a:xfrm>
          <a:prstGeom prst="rect">
            <a:avLst/>
          </a:prstGeom>
        </p:spPr>
      </p:pic>
      <p:pic>
        <p:nvPicPr>
          <p:cNvPr id="6" name="Picture 5"/>
          <p:cNvPicPr>
            <a:picLocks noChangeAspect="1"/>
          </p:cNvPicPr>
          <p:nvPr/>
        </p:nvPicPr>
        <p:blipFill>
          <a:blip r:embed="rId4"/>
          <a:stretch>
            <a:fillRect/>
          </a:stretch>
        </p:blipFill>
        <p:spPr>
          <a:xfrm>
            <a:off x="4559675" y="1551234"/>
            <a:ext cx="3072650" cy="3950550"/>
          </a:xfrm>
          <a:prstGeom prst="rect">
            <a:avLst/>
          </a:prstGeom>
        </p:spPr>
      </p:pic>
      <p:sp>
        <p:nvSpPr>
          <p:cNvPr id="7" name="TextBox 6"/>
          <p:cNvSpPr txBox="1"/>
          <p:nvPr/>
        </p:nvSpPr>
        <p:spPr>
          <a:xfrm>
            <a:off x="1639438" y="5273087"/>
            <a:ext cx="7894638" cy="1477328"/>
          </a:xfrm>
          <a:prstGeom prst="rect">
            <a:avLst/>
          </a:prstGeom>
          <a:noFill/>
        </p:spPr>
        <p:txBody>
          <a:bodyPr>
            <a:spAutoFit/>
          </a:bodyPr>
          <a:lstStyle/>
          <a:p>
            <a:pPr eaLnBrk="1" hangingPunct="1">
              <a:defRPr/>
            </a:pPr>
            <a:endParaRPr lang="en-AU" dirty="0" smtClean="0">
              <a:solidFill>
                <a:schemeClr val="accent1">
                  <a:lumMod val="50000"/>
                </a:schemeClr>
              </a:solidFill>
              <a:latin typeface="Arial" charset="0"/>
            </a:endParaRPr>
          </a:p>
          <a:p>
            <a:pPr eaLnBrk="1" hangingPunct="1">
              <a:defRPr/>
            </a:pPr>
            <a:r>
              <a:rPr lang="en-AU" dirty="0" smtClean="0">
                <a:solidFill>
                  <a:srgbClr val="006666"/>
                </a:solidFill>
                <a:latin typeface="Arial" charset="0"/>
              </a:rPr>
              <a:t>Neutralisers</a:t>
            </a:r>
            <a:r>
              <a:rPr lang="en-AU" dirty="0">
                <a:solidFill>
                  <a:srgbClr val="006666"/>
                </a:solidFill>
                <a:latin typeface="Arial" charset="0"/>
              </a:rPr>
              <a:t>: </a:t>
            </a:r>
            <a:r>
              <a:rPr lang="en-AU" dirty="0">
                <a:latin typeface="Arial" charset="0"/>
              </a:rPr>
              <a:t>Wood ash, lime, egg shells, </a:t>
            </a:r>
            <a:r>
              <a:rPr lang="en-AU" dirty="0" smtClean="0">
                <a:latin typeface="Arial" charset="0"/>
              </a:rPr>
              <a:t>dolomite</a:t>
            </a:r>
          </a:p>
          <a:p>
            <a:pPr eaLnBrk="1" hangingPunct="1">
              <a:defRPr/>
            </a:pPr>
            <a:endParaRPr lang="en-AU" dirty="0" smtClean="0">
              <a:solidFill>
                <a:srgbClr val="006666"/>
              </a:solidFill>
              <a:latin typeface="Arial" charset="0"/>
            </a:endParaRPr>
          </a:p>
          <a:p>
            <a:pPr eaLnBrk="1" hangingPunct="1">
              <a:defRPr/>
            </a:pPr>
            <a:r>
              <a:rPr lang="en-AU" dirty="0" smtClean="0">
                <a:solidFill>
                  <a:srgbClr val="006666"/>
                </a:solidFill>
                <a:latin typeface="Arial" charset="0"/>
              </a:rPr>
              <a:t>Other </a:t>
            </a:r>
            <a:r>
              <a:rPr lang="en-AU" dirty="0">
                <a:solidFill>
                  <a:srgbClr val="006666"/>
                </a:solidFill>
                <a:latin typeface="Arial" charset="0"/>
              </a:rPr>
              <a:t>great ingredients: </a:t>
            </a:r>
            <a:r>
              <a:rPr lang="en-AU" dirty="0">
                <a:latin typeface="Arial" charset="0"/>
              </a:rPr>
              <a:t>comfrey, yarrow</a:t>
            </a:r>
          </a:p>
          <a:p>
            <a:pPr eaLnBrk="1" hangingPunct="1">
              <a:defRPr/>
            </a:pPr>
            <a:endParaRPr lang="en-AU" dirty="0">
              <a:latin typeface="Arial" charset="0"/>
            </a:endParaRPr>
          </a:p>
        </p:txBody>
      </p:sp>
    </p:spTree>
    <p:extLst>
      <p:ext uri="{BB962C8B-B14F-4D97-AF65-F5344CB8AC3E}">
        <p14:creationId xmlns:p14="http://schemas.microsoft.com/office/powerpoint/2010/main" val="1498805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Aeration</a:t>
            </a:r>
            <a:endParaRPr lang="en-AU" dirty="0"/>
          </a:p>
        </p:txBody>
      </p:sp>
      <p:grpSp>
        <p:nvGrpSpPr>
          <p:cNvPr id="4" name="Group 3"/>
          <p:cNvGrpSpPr/>
          <p:nvPr/>
        </p:nvGrpSpPr>
        <p:grpSpPr>
          <a:xfrm>
            <a:off x="2237978" y="1270551"/>
            <a:ext cx="7716044" cy="4918868"/>
            <a:chOff x="1394501" y="1191420"/>
            <a:chExt cx="7716044" cy="4918868"/>
          </a:xfrm>
        </p:grpSpPr>
        <p:grpSp>
          <p:nvGrpSpPr>
            <p:cNvPr id="5" name="Group 4"/>
            <p:cNvGrpSpPr/>
            <p:nvPr/>
          </p:nvGrpSpPr>
          <p:grpSpPr>
            <a:xfrm>
              <a:off x="1394501" y="1191420"/>
              <a:ext cx="3398837" cy="4896643"/>
              <a:chOff x="1394501" y="1191420"/>
              <a:chExt cx="3398837" cy="4896643"/>
            </a:xfrm>
          </p:grpSpPr>
          <p:sp>
            <p:nvSpPr>
              <p:cNvPr id="9" name="Content Placeholder 2"/>
              <p:cNvSpPr txBox="1">
                <a:spLocks/>
              </p:cNvSpPr>
              <p:nvPr/>
            </p:nvSpPr>
            <p:spPr>
              <a:xfrm>
                <a:off x="1394501" y="1191420"/>
                <a:ext cx="3398837" cy="636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AU" sz="2400" dirty="0" smtClean="0"/>
                  <a:t>       </a:t>
                </a:r>
                <a:r>
                  <a:rPr lang="en-AU" sz="1800" dirty="0" smtClean="0">
                    <a:latin typeface="Arial" panose="020B0604020202020204" pitchFamily="34" charset="0"/>
                    <a:cs typeface="Arial" panose="020B0604020202020204" pitchFamily="34" charset="0"/>
                  </a:rPr>
                  <a:t>Compost Turner</a:t>
                </a:r>
                <a:r>
                  <a:rPr lang="en-AU" dirty="0" smtClean="0"/>
                  <a:t>		</a:t>
                </a:r>
              </a:p>
              <a:p>
                <a:pPr marL="0" indent="0">
                  <a:buFontTx/>
                  <a:buNone/>
                  <a:defRPr/>
                </a:pPr>
                <a:endParaRPr lang="en-AU" dirty="0" smtClean="0"/>
              </a:p>
              <a:p>
                <a:pPr marL="0" indent="0">
                  <a:buFontTx/>
                  <a:buNone/>
                  <a:defRPr/>
                </a:pPr>
                <a:endParaRPr lang="en-AU" dirty="0" smtClean="0"/>
              </a:p>
              <a:p>
                <a:pPr marL="0" indent="0">
                  <a:buFontTx/>
                  <a:buNone/>
                  <a:defRPr/>
                </a:pPr>
                <a:endParaRPr lang="en-AU" dirty="0" smtClean="0"/>
              </a:p>
              <a:p>
                <a:pPr>
                  <a:defRPr/>
                </a:pPr>
                <a:endParaRPr lang="en-AU" dirty="0"/>
              </a:p>
            </p:txBody>
          </p:sp>
          <p:pic>
            <p:nvPicPr>
              <p:cNvPr id="10" name="Picture 9" descr="K:\SHARED RESOURCES\Image Library\Waste\Worm Farm\Whitehorse\2_compost maintenance and worm farm with lime\IMG_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058" y="1690688"/>
                <a:ext cx="2873375"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K:\SHARED RESOURCES\Image Library\Waste\Worm Farm\Whitehorse\2_compost maintenance and worm farm with lime\IMG_0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758" y="3943351"/>
                <a:ext cx="286067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p:nvGrpSpPr>
          <p:grpSpPr>
            <a:xfrm>
              <a:off x="5797433" y="1211560"/>
              <a:ext cx="3313112" cy="4898728"/>
              <a:chOff x="5797433" y="1211560"/>
              <a:chExt cx="3313112" cy="4898728"/>
            </a:xfrm>
          </p:grpSpPr>
          <p:pic>
            <p:nvPicPr>
              <p:cNvPr id="7" name="Picture 2" descr="K:\SHARED RESOURCES\Image Library\compost\Composting Techniques\Photo's\Turning and Airating Compo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7433" y="1690688"/>
                <a:ext cx="33131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6033970" y="1211560"/>
                <a:ext cx="307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AU" altLang="en-US" sz="1800" dirty="0"/>
                  <a:t>Garden Fork</a:t>
                </a:r>
              </a:p>
            </p:txBody>
          </p:sp>
        </p:grpSp>
      </p:grpSp>
    </p:spTree>
    <p:extLst>
      <p:ext uri="{BB962C8B-B14F-4D97-AF65-F5344CB8AC3E}">
        <p14:creationId xmlns:p14="http://schemas.microsoft.com/office/powerpoint/2010/main" val="3778330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panose="020B0604020202020204" pitchFamily="34" charset="0"/>
                <a:cs typeface="Arial" panose="020B0604020202020204" pitchFamily="34" charset="0"/>
              </a:rPr>
              <a:t>Moisture</a:t>
            </a:r>
            <a:endParaRPr lang="en-AU"/>
          </a:p>
        </p:txBody>
      </p:sp>
      <p:sp>
        <p:nvSpPr>
          <p:cNvPr id="3" name="Content Placeholder 2"/>
          <p:cNvSpPr>
            <a:spLocks noGrp="1"/>
          </p:cNvSpPr>
          <p:nvPr>
            <p:ph idx="1"/>
          </p:nvPr>
        </p:nvSpPr>
        <p:spPr>
          <a:xfrm>
            <a:off x="763697" y="2133355"/>
            <a:ext cx="10515600" cy="4351338"/>
          </a:xfrm>
        </p:spPr>
        <p:txBody>
          <a:bodyPr/>
          <a:lstStyle/>
          <a:p>
            <a:pPr marL="274638" indent="-274638" defTabSz="190500">
              <a:lnSpc>
                <a:spcPct val="150000"/>
              </a:lnSpc>
              <a:buFont typeface="Wingdings" pitchFamily="2" charset="2"/>
              <a:buChar char="ü"/>
              <a:defRPr/>
            </a:pPr>
            <a:r>
              <a:rPr lang="en-AU" sz="2000" dirty="0">
                <a:latin typeface="Arial" panose="020B0604020202020204" pitchFamily="34" charset="0"/>
                <a:cs typeface="Arial" panose="020B0604020202020204" pitchFamily="34" charset="0"/>
              </a:rPr>
              <a:t>Grey water – e.g. from washing up</a:t>
            </a:r>
          </a:p>
          <a:p>
            <a:pPr marL="274638" indent="-274638" defTabSz="190500">
              <a:lnSpc>
                <a:spcPct val="150000"/>
              </a:lnSpc>
              <a:buFont typeface="Wingdings" pitchFamily="2" charset="2"/>
              <a:buChar char="ü"/>
              <a:defRPr/>
            </a:pPr>
            <a:r>
              <a:rPr lang="en-AU" sz="2000" dirty="0">
                <a:latin typeface="Arial" panose="020B0604020202020204" pitchFamily="34" charset="0"/>
                <a:cs typeface="Arial" panose="020B0604020202020204" pitchFamily="34" charset="0"/>
              </a:rPr>
              <a:t>Cooking water</a:t>
            </a:r>
          </a:p>
          <a:p>
            <a:pPr marL="274638" indent="-274638" defTabSz="190500">
              <a:lnSpc>
                <a:spcPct val="150000"/>
              </a:lnSpc>
              <a:buFont typeface="Wingdings" pitchFamily="2" charset="2"/>
              <a:buChar char="ü"/>
              <a:defRPr/>
            </a:pPr>
            <a:r>
              <a:rPr lang="en-AU" sz="2000" dirty="0">
                <a:latin typeface="Arial" panose="020B0604020202020204" pitchFamily="34" charset="0"/>
                <a:cs typeface="Arial" panose="020B0604020202020204" pitchFamily="34" charset="0"/>
              </a:rPr>
              <a:t>Hot water bottle</a:t>
            </a:r>
          </a:p>
          <a:p>
            <a:pPr marL="274638" indent="-274638" defTabSz="190500">
              <a:lnSpc>
                <a:spcPct val="150000"/>
              </a:lnSpc>
              <a:buFont typeface="Wingdings" pitchFamily="2" charset="2"/>
              <a:buChar char="ü"/>
              <a:defRPr/>
            </a:pPr>
            <a:r>
              <a:rPr lang="en-AU" sz="2000" dirty="0">
                <a:latin typeface="Arial" panose="020B0604020202020204" pitchFamily="34" charset="0"/>
                <a:cs typeface="Arial" panose="020B0604020202020204" pitchFamily="34" charset="0"/>
              </a:rPr>
              <a:t>Tea or coffee pot</a:t>
            </a:r>
          </a:p>
          <a:p>
            <a:pPr marL="274638" indent="-274638" defTabSz="190500">
              <a:lnSpc>
                <a:spcPct val="150000"/>
              </a:lnSpc>
              <a:buFont typeface="Wingdings" pitchFamily="2" charset="2"/>
              <a:buChar char="ü"/>
              <a:defRPr/>
            </a:pPr>
            <a:r>
              <a:rPr lang="en-AU" sz="2000" dirty="0">
                <a:latin typeface="Arial" panose="020B0604020202020204" pitchFamily="34" charset="0"/>
                <a:cs typeface="Arial" panose="020B0604020202020204" pitchFamily="34" charset="0"/>
              </a:rPr>
              <a:t>Flower vase</a:t>
            </a:r>
            <a:endParaRPr lang="en-US" sz="2000" dirty="0">
              <a:latin typeface="Arial" panose="020B0604020202020204" pitchFamily="34" charset="0"/>
              <a:cs typeface="Arial" panose="020B0604020202020204" pitchFamily="34" charset="0"/>
            </a:endParaRPr>
          </a:p>
          <a:p>
            <a:endParaRPr lang="en-AU" dirty="0"/>
          </a:p>
        </p:txBody>
      </p:sp>
      <p:sp>
        <p:nvSpPr>
          <p:cNvPr id="4" name="Rectangle 3"/>
          <p:cNvSpPr/>
          <p:nvPr/>
        </p:nvSpPr>
        <p:spPr>
          <a:xfrm>
            <a:off x="763697" y="1484888"/>
            <a:ext cx="5658921" cy="461665"/>
          </a:xfrm>
          <a:prstGeom prst="rect">
            <a:avLst/>
          </a:prstGeom>
        </p:spPr>
        <p:txBody>
          <a:bodyPr wrap="none">
            <a:spAutoFit/>
          </a:bodyPr>
          <a:lstStyle/>
          <a:p>
            <a:pPr>
              <a:defRPr/>
            </a:pPr>
            <a:r>
              <a:rPr lang="en-AU" sz="2400" kern="0" dirty="0">
                <a:latin typeface="Arial" panose="020B0604020202020204" pitchFamily="34" charset="0"/>
                <a:cs typeface="Arial" panose="020B0604020202020204" pitchFamily="34" charset="0"/>
              </a:rPr>
              <a:t>Moisture can come from many sources: </a:t>
            </a:r>
          </a:p>
        </p:txBody>
      </p:sp>
      <p:sp>
        <p:nvSpPr>
          <p:cNvPr id="6" name="TextBox 1"/>
          <p:cNvSpPr txBox="1">
            <a:spLocks noChangeArrowheads="1"/>
          </p:cNvSpPr>
          <p:nvPr/>
        </p:nvSpPr>
        <p:spPr bwMode="auto">
          <a:xfrm>
            <a:off x="650835" y="5648034"/>
            <a:ext cx="6622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dirty="0">
                <a:solidFill>
                  <a:srgbClr val="FF0000"/>
                </a:solidFill>
              </a:rPr>
              <a:t>Your compost should be about as moist as a wrung out sponge</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854" y="1623983"/>
            <a:ext cx="5149523" cy="386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904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Other important factors</a:t>
            </a:r>
            <a:endParaRPr lang="en-AU" dirty="0"/>
          </a:p>
        </p:txBody>
      </p:sp>
      <p:sp>
        <p:nvSpPr>
          <p:cNvPr id="3" name="Content Placeholder 2"/>
          <p:cNvSpPr>
            <a:spLocks noGrp="1"/>
          </p:cNvSpPr>
          <p:nvPr>
            <p:ph idx="1"/>
          </p:nvPr>
        </p:nvSpPr>
        <p:spPr>
          <a:xfrm>
            <a:off x="838200" y="1623402"/>
            <a:ext cx="10515600" cy="4351338"/>
          </a:xfrm>
        </p:spPr>
        <p:txBody>
          <a:bodyPr/>
          <a:lstStyle/>
          <a:p>
            <a:pPr marL="274638" indent="-274638" defTabSz="190500">
              <a:lnSpc>
                <a:spcPct val="80000"/>
              </a:lnSpc>
              <a:buFontTx/>
              <a:buNone/>
              <a:defRPr/>
            </a:pPr>
            <a:r>
              <a:rPr lang="en-AU" sz="2400" b="1" dirty="0">
                <a:latin typeface="Arial" panose="020B0604020202020204" pitchFamily="34" charset="0"/>
                <a:cs typeface="Arial" panose="020B0604020202020204" pitchFamily="34" charset="0"/>
              </a:rPr>
              <a:t>Temperature </a:t>
            </a:r>
          </a:p>
          <a:p>
            <a:pPr marL="274638" indent="-274638" defTabSz="190500">
              <a:buFont typeface="Wingdings" pitchFamily="2" charset="2"/>
              <a:buChar char="ü"/>
              <a:defRPr/>
            </a:pPr>
            <a:r>
              <a:rPr lang="en-AU" sz="2400" dirty="0">
                <a:latin typeface="Arial" panose="020B0604020202020204" pitchFamily="34" charset="0"/>
                <a:cs typeface="Arial" panose="020B0604020202020204" pitchFamily="34" charset="0"/>
              </a:rPr>
              <a:t>Sunny position – compost should reach approx. 60°C</a:t>
            </a:r>
          </a:p>
          <a:p>
            <a:pPr marL="274638" indent="-274638" defTabSz="190500">
              <a:lnSpc>
                <a:spcPct val="80000"/>
              </a:lnSpc>
              <a:buFontTx/>
              <a:buNone/>
              <a:defRPr/>
            </a:pPr>
            <a:r>
              <a:rPr lang="en-AU" sz="2400" b="1" dirty="0">
                <a:latin typeface="Arial" panose="020B0604020202020204" pitchFamily="34" charset="0"/>
                <a:cs typeface="Arial" panose="020B0604020202020204" pitchFamily="34" charset="0"/>
              </a:rPr>
              <a:t>Time it takes to create compost</a:t>
            </a:r>
          </a:p>
          <a:p>
            <a:pPr marL="274638" indent="-274638" defTabSz="190500">
              <a:buFont typeface="Wingdings" pitchFamily="2" charset="2"/>
              <a:buChar char="ü"/>
              <a:defRPr/>
            </a:pPr>
            <a:r>
              <a:rPr lang="en-AU" sz="2400" dirty="0">
                <a:latin typeface="Arial" panose="020B0604020202020204" pitchFamily="34" charset="0"/>
                <a:cs typeface="Arial" panose="020B0604020202020204" pitchFamily="34" charset="0"/>
              </a:rPr>
              <a:t>6-8 weeks – dedicated composter</a:t>
            </a:r>
          </a:p>
          <a:p>
            <a:pPr marL="274638" indent="-274638" defTabSz="190500">
              <a:buFont typeface="Wingdings" pitchFamily="2" charset="2"/>
              <a:buChar char="ü"/>
              <a:defRPr/>
            </a:pPr>
            <a:r>
              <a:rPr lang="en-AU" sz="2400" dirty="0">
                <a:latin typeface="Arial" panose="020B0604020202020204" pitchFamily="34" charset="0"/>
                <a:cs typeface="Arial" panose="020B0604020202020204" pitchFamily="34" charset="0"/>
              </a:rPr>
              <a:t>4-6 months – casual composter</a:t>
            </a:r>
            <a:endParaRPr lang="en-US" sz="2400" dirty="0">
              <a:latin typeface="Arial" panose="020B0604020202020204" pitchFamily="34" charset="0"/>
              <a:cs typeface="Arial" panose="020B0604020202020204" pitchFamily="34" charset="0"/>
            </a:endParaRPr>
          </a:p>
          <a:p>
            <a:endParaRPr lang="en-AU" dirty="0"/>
          </a:p>
        </p:txBody>
      </p:sp>
      <p:grpSp>
        <p:nvGrpSpPr>
          <p:cNvPr id="4" name="Group 3"/>
          <p:cNvGrpSpPr/>
          <p:nvPr/>
        </p:nvGrpSpPr>
        <p:grpSpPr>
          <a:xfrm>
            <a:off x="1805965" y="4044256"/>
            <a:ext cx="7948612" cy="2378075"/>
            <a:chOff x="979488" y="3718936"/>
            <a:chExt cx="7948612" cy="2378075"/>
          </a:xfrm>
        </p:grpSpPr>
        <p:pic>
          <p:nvPicPr>
            <p:cNvPr id="5" name="Picture 2" descr="K:\SHARED RESOURCES\Image Library\compost\Diagrams of Contents\Photo's\Compost Cycle\21 Feb 20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88" y="3718936"/>
              <a:ext cx="18859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K:\SHARED RESOURCES\Image Library\compost\Diagrams of Contents\Photo's\Compost Cycle\15 Mar 201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3718936"/>
              <a:ext cx="19494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K:\SHARED RESOURCES\Image Library\compost\Diagrams of Contents\Photo's\Compost Cycle\Apr 3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275" y="3718936"/>
              <a:ext cx="31718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9093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The end product</a:t>
            </a:r>
            <a:endParaRPr lang="en-AU" dirty="0"/>
          </a:p>
        </p:txBody>
      </p:sp>
      <p:pic>
        <p:nvPicPr>
          <p:cNvPr id="5" name="Picture 2" descr="K:\SHARED RESOURCES\Image Library\compost\Compost Bin Systems\Photos\Square Compost Syst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986" y="1841618"/>
            <a:ext cx="3104263" cy="413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277" y="2435469"/>
            <a:ext cx="4215813" cy="283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525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947"/>
            <a:ext cx="10515600" cy="1325563"/>
          </a:xfrm>
        </p:spPr>
        <p:txBody>
          <a:bodyPr/>
          <a:lstStyle/>
          <a:p>
            <a:r>
              <a:rPr lang="en-US" sz="4000" dirty="0" smtClean="0">
                <a:latin typeface="Arial" panose="020B0604020202020204" pitchFamily="34" charset="0"/>
                <a:cs typeface="Arial" panose="020B0604020202020204" pitchFamily="34" charset="0"/>
              </a:rPr>
              <a:t>Troubleshooting</a:t>
            </a:r>
            <a:endParaRPr lang="en-AU" dirty="0">
              <a:latin typeface="Arial" panose="020B0604020202020204" pitchFamily="34" charset="0"/>
              <a:cs typeface="Arial" panose="020B0604020202020204" pitchFamily="34" charset="0"/>
            </a:endParaRPr>
          </a:p>
        </p:txBody>
      </p:sp>
      <p:grpSp>
        <p:nvGrpSpPr>
          <p:cNvPr id="3" name="Group 2"/>
          <p:cNvGrpSpPr/>
          <p:nvPr/>
        </p:nvGrpSpPr>
        <p:grpSpPr>
          <a:xfrm>
            <a:off x="2021049" y="2631158"/>
            <a:ext cx="7897371" cy="760192"/>
            <a:chOff x="2021049" y="2631158"/>
            <a:chExt cx="7897371" cy="760192"/>
          </a:xfrm>
        </p:grpSpPr>
        <p:sp>
          <p:nvSpPr>
            <p:cNvPr id="4" name="Freeform 3"/>
            <p:cNvSpPr/>
            <p:nvPr/>
          </p:nvSpPr>
          <p:spPr>
            <a:xfrm>
              <a:off x="2021049" y="2631158"/>
              <a:ext cx="3282244" cy="760192"/>
            </a:xfrm>
            <a:custGeom>
              <a:avLst/>
              <a:gdLst>
                <a:gd name="connsiteX0" fmla="*/ 0 w 3282244"/>
                <a:gd name="connsiteY0" fmla="*/ 76019 h 760192"/>
                <a:gd name="connsiteX1" fmla="*/ 76019 w 3282244"/>
                <a:gd name="connsiteY1" fmla="*/ 0 h 760192"/>
                <a:gd name="connsiteX2" fmla="*/ 3206225 w 3282244"/>
                <a:gd name="connsiteY2" fmla="*/ 0 h 760192"/>
                <a:gd name="connsiteX3" fmla="*/ 3282244 w 3282244"/>
                <a:gd name="connsiteY3" fmla="*/ 76019 h 760192"/>
                <a:gd name="connsiteX4" fmla="*/ 3282244 w 3282244"/>
                <a:gd name="connsiteY4" fmla="*/ 684173 h 760192"/>
                <a:gd name="connsiteX5" fmla="*/ 3206225 w 3282244"/>
                <a:gd name="connsiteY5" fmla="*/ 760192 h 760192"/>
                <a:gd name="connsiteX6" fmla="*/ 76019 w 3282244"/>
                <a:gd name="connsiteY6" fmla="*/ 760192 h 760192"/>
                <a:gd name="connsiteX7" fmla="*/ 0 w 3282244"/>
                <a:gd name="connsiteY7" fmla="*/ 684173 h 760192"/>
                <a:gd name="connsiteX8" fmla="*/ 0 w 3282244"/>
                <a:gd name="connsiteY8" fmla="*/ 76019 h 76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244" h="760192">
                  <a:moveTo>
                    <a:pt x="0" y="76019"/>
                  </a:moveTo>
                  <a:cubicBezTo>
                    <a:pt x="0" y="34035"/>
                    <a:pt x="34035" y="0"/>
                    <a:pt x="76019" y="0"/>
                  </a:cubicBezTo>
                  <a:lnTo>
                    <a:pt x="3206225" y="0"/>
                  </a:lnTo>
                  <a:cubicBezTo>
                    <a:pt x="3248209" y="0"/>
                    <a:pt x="3282244" y="34035"/>
                    <a:pt x="3282244" y="76019"/>
                  </a:cubicBezTo>
                  <a:lnTo>
                    <a:pt x="3282244" y="684173"/>
                  </a:lnTo>
                  <a:cubicBezTo>
                    <a:pt x="3282244" y="726157"/>
                    <a:pt x="3248209" y="760192"/>
                    <a:pt x="3206225" y="760192"/>
                  </a:cubicBezTo>
                  <a:lnTo>
                    <a:pt x="76019" y="760192"/>
                  </a:lnTo>
                  <a:cubicBezTo>
                    <a:pt x="34035" y="760192"/>
                    <a:pt x="0" y="726157"/>
                    <a:pt x="0" y="684173"/>
                  </a:cubicBezTo>
                  <a:lnTo>
                    <a:pt x="0" y="76019"/>
                  </a:lnTo>
                  <a:close/>
                </a:path>
              </a:pathLst>
            </a:custGeom>
            <a:ln>
              <a:solidFill>
                <a:srgbClr val="006666"/>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8465" tIns="98465" rIns="98465" bIns="98465" numCol="1" spcCol="1270" anchor="ctr" anchorCtr="0">
              <a:noAutofit/>
            </a:bodyPr>
            <a:lstStyle/>
            <a:p>
              <a:pPr lvl="0" algn="ctr" defTabSz="889000">
                <a:lnSpc>
                  <a:spcPct val="90000"/>
                </a:lnSpc>
                <a:spcBef>
                  <a:spcPct val="0"/>
                </a:spcBef>
                <a:spcAft>
                  <a:spcPct val="35000"/>
                </a:spcAft>
              </a:pPr>
              <a:r>
                <a:rPr lang="en-AU" sz="1800" b="1" kern="1200" dirty="0" smtClean="0">
                  <a:solidFill>
                    <a:srgbClr val="C00000"/>
                  </a:solidFill>
                  <a:latin typeface="Arial" panose="020B0604020202020204" pitchFamily="34" charset="0"/>
                  <a:cs typeface="Arial" panose="020B0604020202020204" pitchFamily="34" charset="0"/>
                </a:rPr>
                <a:t>SMELLY</a:t>
              </a:r>
              <a:r>
                <a:rPr lang="en-AU" sz="1800" kern="1200" dirty="0" smtClean="0">
                  <a:latin typeface="Arial" panose="020B0604020202020204" pitchFamily="34" charset="0"/>
                  <a:cs typeface="Arial" panose="020B0604020202020204" pitchFamily="34" charset="0"/>
                </a:rPr>
                <a:t>= Too wet, not   enough air, too acidic</a:t>
              </a:r>
              <a:endParaRPr lang="en-AU" sz="1800" kern="1200" dirty="0">
                <a:latin typeface="Arial" panose="020B0604020202020204" pitchFamily="34" charset="0"/>
                <a:cs typeface="Arial" panose="020B0604020202020204" pitchFamily="34" charset="0"/>
              </a:endParaRPr>
            </a:p>
          </p:txBody>
        </p:sp>
        <p:sp>
          <p:nvSpPr>
            <p:cNvPr id="9" name="Freeform 8"/>
            <p:cNvSpPr/>
            <p:nvPr/>
          </p:nvSpPr>
          <p:spPr>
            <a:xfrm>
              <a:off x="5662491" y="2631158"/>
              <a:ext cx="607297" cy="760192"/>
            </a:xfrm>
            <a:custGeom>
              <a:avLst/>
              <a:gdLst>
                <a:gd name="connsiteX0" fmla="*/ 0 w 607297"/>
                <a:gd name="connsiteY0" fmla="*/ 152038 h 760192"/>
                <a:gd name="connsiteX1" fmla="*/ 303649 w 607297"/>
                <a:gd name="connsiteY1" fmla="*/ 152038 h 760192"/>
                <a:gd name="connsiteX2" fmla="*/ 303649 w 607297"/>
                <a:gd name="connsiteY2" fmla="*/ 0 h 760192"/>
                <a:gd name="connsiteX3" fmla="*/ 607297 w 607297"/>
                <a:gd name="connsiteY3" fmla="*/ 380096 h 760192"/>
                <a:gd name="connsiteX4" fmla="*/ 303649 w 607297"/>
                <a:gd name="connsiteY4" fmla="*/ 760192 h 760192"/>
                <a:gd name="connsiteX5" fmla="*/ 303649 w 607297"/>
                <a:gd name="connsiteY5" fmla="*/ 608154 h 760192"/>
                <a:gd name="connsiteX6" fmla="*/ 0 w 607297"/>
                <a:gd name="connsiteY6" fmla="*/ 608154 h 760192"/>
                <a:gd name="connsiteX7" fmla="*/ 0 w 607297"/>
                <a:gd name="connsiteY7" fmla="*/ 152038 h 76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7" h="760192">
                  <a:moveTo>
                    <a:pt x="0" y="152038"/>
                  </a:moveTo>
                  <a:lnTo>
                    <a:pt x="303649" y="152038"/>
                  </a:lnTo>
                  <a:lnTo>
                    <a:pt x="303649" y="0"/>
                  </a:lnTo>
                  <a:lnTo>
                    <a:pt x="607297" y="380096"/>
                  </a:lnTo>
                  <a:lnTo>
                    <a:pt x="303649" y="760192"/>
                  </a:lnTo>
                  <a:lnTo>
                    <a:pt x="303649" y="608154"/>
                  </a:lnTo>
                  <a:lnTo>
                    <a:pt x="0" y="608154"/>
                  </a:lnTo>
                  <a:lnTo>
                    <a:pt x="0" y="152038"/>
                  </a:lnTo>
                  <a:close/>
                </a:path>
              </a:pathLst>
            </a:custGeom>
            <a:solidFill>
              <a:srgbClr val="006666"/>
            </a:solidFill>
          </p:spPr>
          <p:style>
            <a:lnRef idx="0">
              <a:schemeClr val="dk1">
                <a:tint val="60000"/>
                <a:hueOff val="0"/>
                <a:satOff val="0"/>
                <a:lumOff val="0"/>
                <a:alphaOff val="0"/>
              </a:schemeClr>
            </a:lnRef>
            <a:fillRef idx="1">
              <a:scrgbClr r="0" g="0" b="0"/>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0" tIns="152038" rIns="182189" bIns="152038" numCol="1" spcCol="1270" anchor="ctr" anchorCtr="0">
              <a:noAutofit/>
            </a:bodyPr>
            <a:lstStyle/>
            <a:p>
              <a:pPr lvl="0" algn="ctr" defTabSz="1422400">
                <a:lnSpc>
                  <a:spcPct val="90000"/>
                </a:lnSpc>
                <a:spcBef>
                  <a:spcPct val="0"/>
                </a:spcBef>
                <a:spcAft>
                  <a:spcPct val="35000"/>
                </a:spcAft>
              </a:pPr>
              <a:endParaRPr lang="en-AU" sz="3200" kern="1200">
                <a:solidFill>
                  <a:schemeClr val="bg1"/>
                </a:solidFill>
              </a:endParaRPr>
            </a:p>
          </p:txBody>
        </p:sp>
        <p:sp>
          <p:nvSpPr>
            <p:cNvPr id="10" name="Freeform 9"/>
            <p:cNvSpPr/>
            <p:nvPr/>
          </p:nvSpPr>
          <p:spPr>
            <a:xfrm>
              <a:off x="6636176" y="2631158"/>
              <a:ext cx="3282244" cy="760192"/>
            </a:xfrm>
            <a:custGeom>
              <a:avLst/>
              <a:gdLst>
                <a:gd name="connsiteX0" fmla="*/ 0 w 3282244"/>
                <a:gd name="connsiteY0" fmla="*/ 76019 h 760192"/>
                <a:gd name="connsiteX1" fmla="*/ 76019 w 3282244"/>
                <a:gd name="connsiteY1" fmla="*/ 0 h 760192"/>
                <a:gd name="connsiteX2" fmla="*/ 3206225 w 3282244"/>
                <a:gd name="connsiteY2" fmla="*/ 0 h 760192"/>
                <a:gd name="connsiteX3" fmla="*/ 3282244 w 3282244"/>
                <a:gd name="connsiteY3" fmla="*/ 76019 h 760192"/>
                <a:gd name="connsiteX4" fmla="*/ 3282244 w 3282244"/>
                <a:gd name="connsiteY4" fmla="*/ 684173 h 760192"/>
                <a:gd name="connsiteX5" fmla="*/ 3206225 w 3282244"/>
                <a:gd name="connsiteY5" fmla="*/ 760192 h 760192"/>
                <a:gd name="connsiteX6" fmla="*/ 76019 w 3282244"/>
                <a:gd name="connsiteY6" fmla="*/ 760192 h 760192"/>
                <a:gd name="connsiteX7" fmla="*/ 0 w 3282244"/>
                <a:gd name="connsiteY7" fmla="*/ 684173 h 760192"/>
                <a:gd name="connsiteX8" fmla="*/ 0 w 3282244"/>
                <a:gd name="connsiteY8" fmla="*/ 76019 h 76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244" h="760192">
                  <a:moveTo>
                    <a:pt x="0" y="76019"/>
                  </a:moveTo>
                  <a:cubicBezTo>
                    <a:pt x="0" y="34035"/>
                    <a:pt x="34035" y="0"/>
                    <a:pt x="76019" y="0"/>
                  </a:cubicBezTo>
                  <a:lnTo>
                    <a:pt x="3206225" y="0"/>
                  </a:lnTo>
                  <a:cubicBezTo>
                    <a:pt x="3248209" y="0"/>
                    <a:pt x="3282244" y="34035"/>
                    <a:pt x="3282244" y="76019"/>
                  </a:cubicBezTo>
                  <a:lnTo>
                    <a:pt x="3282244" y="684173"/>
                  </a:lnTo>
                  <a:cubicBezTo>
                    <a:pt x="3282244" y="726157"/>
                    <a:pt x="3248209" y="760192"/>
                    <a:pt x="3206225" y="760192"/>
                  </a:cubicBezTo>
                  <a:lnTo>
                    <a:pt x="76019" y="760192"/>
                  </a:lnTo>
                  <a:cubicBezTo>
                    <a:pt x="34035" y="760192"/>
                    <a:pt x="0" y="726157"/>
                    <a:pt x="0" y="684173"/>
                  </a:cubicBezTo>
                  <a:lnTo>
                    <a:pt x="0" y="76019"/>
                  </a:lnTo>
                  <a:close/>
                </a:path>
              </a:pathLst>
            </a:custGeom>
            <a:ln>
              <a:solidFill>
                <a:srgbClr val="006666"/>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0845" tIns="90845" rIns="90845" bIns="90845" numCol="1" spcCol="1270" anchor="ctr" anchorCtr="0">
              <a:noAutofit/>
            </a:bodyPr>
            <a:lstStyle/>
            <a:p>
              <a:pPr lvl="0" algn="ctr" defTabSz="800100">
                <a:lnSpc>
                  <a:spcPct val="90000"/>
                </a:lnSpc>
                <a:spcBef>
                  <a:spcPct val="0"/>
                </a:spcBef>
                <a:spcAft>
                  <a:spcPct val="35000"/>
                </a:spcAft>
              </a:pPr>
              <a:r>
                <a:rPr lang="en-AU" altLang="en-US" sz="1800" kern="1200" dirty="0" smtClean="0">
                  <a:latin typeface="Arial" panose="020B0604020202020204" pitchFamily="34" charset="0"/>
                  <a:cs typeface="Arial" panose="020B0604020202020204" pitchFamily="34" charset="0"/>
                  <a:sym typeface="Wingdings" pitchFamily="2" charset="2"/>
                </a:rPr>
                <a:t>A</a:t>
              </a:r>
              <a:r>
                <a:rPr lang="en-AU" altLang="en-US" sz="1800" kern="1200" dirty="0" smtClean="0">
                  <a:latin typeface="Arial" panose="020B0604020202020204" pitchFamily="34" charset="0"/>
                  <a:cs typeface="Arial" panose="020B0604020202020204" pitchFamily="34" charset="0"/>
                </a:rPr>
                <a:t>dd dry material, turn heap, add dolomite</a:t>
              </a:r>
              <a:endParaRPr lang="en-AU" altLang="en-US" sz="1800" kern="1200" dirty="0">
                <a:latin typeface="Arial" panose="020B0604020202020204" pitchFamily="34" charset="0"/>
                <a:cs typeface="Arial" panose="020B0604020202020204" pitchFamily="34" charset="0"/>
              </a:endParaRPr>
            </a:p>
          </p:txBody>
        </p:sp>
      </p:grpSp>
      <p:graphicFrame>
        <p:nvGraphicFramePr>
          <p:cNvPr id="6" name="Diagram 5"/>
          <p:cNvGraphicFramePr/>
          <p:nvPr>
            <p:extLst>
              <p:ext uri="{D42A27DB-BD31-4B8C-83A1-F6EECF244321}">
                <p14:modId xmlns:p14="http://schemas.microsoft.com/office/powerpoint/2010/main" val="3017919654"/>
              </p:ext>
            </p:extLst>
          </p:nvPr>
        </p:nvGraphicFramePr>
        <p:xfrm>
          <a:off x="2039495" y="1330673"/>
          <a:ext cx="7880465" cy="759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1627474408"/>
              </p:ext>
            </p:extLst>
          </p:nvPr>
        </p:nvGraphicFramePr>
        <p:xfrm>
          <a:off x="2039495" y="3932056"/>
          <a:ext cx="7880465" cy="7601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938337519"/>
              </p:ext>
            </p:extLst>
          </p:nvPr>
        </p:nvGraphicFramePr>
        <p:xfrm>
          <a:off x="2039495" y="5232954"/>
          <a:ext cx="7880465" cy="7601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38338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Worm farming</a:t>
            </a:r>
            <a:endParaRPr lang="en-AU" dirty="0"/>
          </a:p>
        </p:txBody>
      </p:sp>
      <p:sp>
        <p:nvSpPr>
          <p:cNvPr id="3" name="Content Placeholder 2"/>
          <p:cNvSpPr>
            <a:spLocks noGrp="1"/>
          </p:cNvSpPr>
          <p:nvPr>
            <p:ph idx="1"/>
          </p:nvPr>
        </p:nvSpPr>
        <p:spPr>
          <a:xfrm>
            <a:off x="416170" y="1690688"/>
            <a:ext cx="10515600" cy="4351338"/>
          </a:xfrm>
        </p:spPr>
        <p:txBody>
          <a:bodyPr/>
          <a:lstStyle/>
          <a:p>
            <a:pPr marL="674688" lvl="2" indent="-274638" defTabSz="190500">
              <a:buFont typeface="Wingdings" pitchFamily="2" charset="2"/>
              <a:buChar char="ü"/>
              <a:defRPr/>
            </a:pPr>
            <a:r>
              <a:rPr lang="en-AU" sz="2400" dirty="0">
                <a:latin typeface="Arial" panose="020B0604020202020204" pitchFamily="34" charset="0"/>
                <a:cs typeface="Arial" panose="020B0604020202020204" pitchFamily="34" charset="0"/>
              </a:rPr>
              <a:t>Ideal for homes with small </a:t>
            </a:r>
            <a:r>
              <a:rPr lang="en-AU" sz="2400" dirty="0" smtClean="0">
                <a:latin typeface="Arial" panose="020B0604020202020204" pitchFamily="34" charset="0"/>
                <a:cs typeface="Arial" panose="020B0604020202020204" pitchFamily="34" charset="0"/>
              </a:rPr>
              <a:t>or no yards </a:t>
            </a:r>
            <a:endParaRPr lang="en-AU" sz="2400" dirty="0">
              <a:latin typeface="Arial" panose="020B0604020202020204" pitchFamily="34" charset="0"/>
              <a:cs typeface="Arial" panose="020B0604020202020204" pitchFamily="34" charset="0"/>
            </a:endParaRPr>
          </a:p>
          <a:p>
            <a:pPr marL="674688" lvl="2" indent="-274638" defTabSz="190500">
              <a:buFont typeface="Wingdings" pitchFamily="2" charset="2"/>
              <a:buChar char="ü"/>
              <a:defRPr/>
            </a:pPr>
            <a:endParaRPr lang="en-AU" sz="2400" dirty="0">
              <a:latin typeface="Arial" panose="020B0604020202020204" pitchFamily="34" charset="0"/>
              <a:cs typeface="Arial" panose="020B0604020202020204" pitchFamily="34" charset="0"/>
            </a:endParaRPr>
          </a:p>
          <a:p>
            <a:pPr marL="674688" lvl="2" indent="-274638" defTabSz="190500">
              <a:buFont typeface="Wingdings" pitchFamily="2" charset="2"/>
              <a:buChar char="ü"/>
              <a:defRPr/>
            </a:pPr>
            <a:r>
              <a:rPr lang="en-AU" sz="2400" dirty="0">
                <a:latin typeface="Arial" panose="020B0604020202020204" pitchFamily="34" charset="0"/>
                <a:cs typeface="Arial" panose="020B0604020202020204" pitchFamily="34" charset="0"/>
              </a:rPr>
              <a:t>Primarily for food scraps</a:t>
            </a:r>
          </a:p>
          <a:p>
            <a:pPr marL="674688" lvl="2" indent="-274638" defTabSz="190500">
              <a:buFont typeface="Wingdings" pitchFamily="2" charset="2"/>
              <a:buChar char="ü"/>
              <a:defRPr/>
            </a:pPr>
            <a:endParaRPr lang="en-AU" sz="2400" dirty="0">
              <a:latin typeface="Arial" panose="020B0604020202020204" pitchFamily="34" charset="0"/>
              <a:cs typeface="Arial" panose="020B0604020202020204" pitchFamily="34" charset="0"/>
            </a:endParaRPr>
          </a:p>
          <a:p>
            <a:pPr marL="674688" lvl="2" indent="-274638" defTabSz="190500">
              <a:buFont typeface="Wingdings" pitchFamily="2" charset="2"/>
              <a:buChar char="ü"/>
              <a:defRPr/>
            </a:pPr>
            <a:r>
              <a:rPr lang="en-AU" sz="2400" dirty="0">
                <a:latin typeface="Arial" panose="020B0604020202020204" pitchFamily="34" charset="0"/>
                <a:cs typeface="Arial" panose="020B0604020202020204" pitchFamily="34" charset="0"/>
              </a:rPr>
              <a:t>Low maintenance</a:t>
            </a:r>
          </a:p>
          <a:p>
            <a:pPr marL="674688" lvl="2" indent="-274638" defTabSz="190500">
              <a:buFont typeface="Wingdings" pitchFamily="2" charset="2"/>
              <a:buChar char="ü"/>
              <a:defRPr/>
            </a:pPr>
            <a:endParaRPr lang="en-AU" sz="2400" dirty="0">
              <a:latin typeface="Arial" panose="020B0604020202020204" pitchFamily="34" charset="0"/>
              <a:cs typeface="Arial" panose="020B0604020202020204" pitchFamily="34" charset="0"/>
            </a:endParaRPr>
          </a:p>
          <a:p>
            <a:pPr marL="674688" lvl="2" indent="-274638" defTabSz="190500">
              <a:buFont typeface="Wingdings" pitchFamily="2" charset="2"/>
              <a:buChar char="ü"/>
              <a:defRPr/>
            </a:pPr>
            <a:r>
              <a:rPr lang="en-AU" sz="2400" dirty="0">
                <a:latin typeface="Arial" panose="020B0604020202020204" pitchFamily="34" charset="0"/>
                <a:cs typeface="Arial" panose="020B0604020202020204" pitchFamily="34" charset="0"/>
              </a:rPr>
              <a:t>Faster process than composting</a:t>
            </a:r>
          </a:p>
          <a:p>
            <a:pPr marL="674688" lvl="2" indent="-274638" defTabSz="190500">
              <a:buFont typeface="Wingdings" pitchFamily="2" charset="2"/>
              <a:buChar char="ü"/>
              <a:defRPr/>
            </a:pPr>
            <a:endParaRPr lang="en-AU" sz="2400" dirty="0">
              <a:latin typeface="Arial" panose="020B0604020202020204" pitchFamily="34" charset="0"/>
              <a:cs typeface="Arial" panose="020B0604020202020204" pitchFamily="34" charset="0"/>
            </a:endParaRPr>
          </a:p>
          <a:p>
            <a:pPr marL="674688" lvl="2" indent="-274638" defTabSz="190500">
              <a:buFont typeface="Wingdings" pitchFamily="2" charset="2"/>
              <a:buChar char="ü"/>
              <a:defRPr/>
            </a:pPr>
            <a:r>
              <a:rPr lang="en-AU" sz="2400" dirty="0">
                <a:latin typeface="Arial" panose="020B0604020202020204" pitchFamily="34" charset="0"/>
                <a:cs typeface="Arial" panose="020B0604020202020204" pitchFamily="34" charset="0"/>
              </a:rPr>
              <a:t>Produce castings and liquid fertiliser</a:t>
            </a:r>
            <a:endParaRPr lang="en-US" sz="2400" dirty="0">
              <a:latin typeface="Arial" panose="020B0604020202020204" pitchFamily="34" charset="0"/>
              <a:cs typeface="Arial" panose="020B0604020202020204" pitchFamily="34" charset="0"/>
            </a:endParaRPr>
          </a:p>
          <a:p>
            <a:endParaRPr lang="en-AU" dirty="0"/>
          </a:p>
        </p:txBody>
      </p:sp>
      <p:pic>
        <p:nvPicPr>
          <p:cNvPr id="6" name="Picture 6" descr="K:\SHARED RESOURCES\Image Library\Organics\Worm Farm\Worm Farm Systems\EnviroCom Owned\Worm Fa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919" y="1348537"/>
            <a:ext cx="3008312"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87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dirty="0">
                <a:latin typeface="Arial" panose="020B0604020202020204" pitchFamily="34" charset="0"/>
                <a:cs typeface="Arial" panose="020B0604020202020204" pitchFamily="34" charset="0"/>
              </a:rPr>
              <a:t>Food, glorious food</a:t>
            </a:r>
            <a:r>
              <a:rPr lang="en-AU" altLang="en-US" dirty="0" smtClean="0">
                <a:latin typeface="Arial" panose="020B0604020202020204" pitchFamily="34" charset="0"/>
                <a:cs typeface="Arial" panose="020B0604020202020204" pitchFamily="34" charset="0"/>
              </a:rPr>
              <a:t>!</a:t>
            </a:r>
            <a:endParaRPr lang="en-AU" dirty="0"/>
          </a:p>
        </p:txBody>
      </p:sp>
      <p:sp>
        <p:nvSpPr>
          <p:cNvPr id="3" name="Content Placeholder 2"/>
          <p:cNvSpPr>
            <a:spLocks noGrp="1"/>
          </p:cNvSpPr>
          <p:nvPr>
            <p:ph idx="1"/>
          </p:nvPr>
        </p:nvSpPr>
        <p:spPr/>
        <p:txBody>
          <a:bodyPr/>
          <a:lstStyle/>
          <a:p>
            <a:pPr marL="0" indent="0">
              <a:buNone/>
            </a:pPr>
            <a:r>
              <a:rPr lang="en-AU" altLang="en-US" dirty="0"/>
              <a:t>Food is important, and we all need to eat.  The fact is that a lot of the food we buy, ends up in the bin!</a:t>
            </a:r>
          </a:p>
          <a:p>
            <a:endParaRPr lang="en-AU" dirty="0"/>
          </a:p>
        </p:txBody>
      </p:sp>
      <p:pic>
        <p:nvPicPr>
          <p:cNvPr id="4" name="Picture 3"/>
          <p:cNvPicPr>
            <a:picLocks noChangeAspect="1"/>
          </p:cNvPicPr>
          <p:nvPr/>
        </p:nvPicPr>
        <p:blipFill>
          <a:blip r:embed="rId3"/>
          <a:stretch>
            <a:fillRect/>
          </a:stretch>
        </p:blipFill>
        <p:spPr>
          <a:xfrm>
            <a:off x="2494733" y="2755617"/>
            <a:ext cx="6905999" cy="3318784"/>
          </a:xfrm>
          <a:prstGeom prst="rect">
            <a:avLst/>
          </a:prstGeom>
        </p:spPr>
      </p:pic>
      <p:sp>
        <p:nvSpPr>
          <p:cNvPr id="5" name="TextBox 4"/>
          <p:cNvSpPr txBox="1"/>
          <p:nvPr/>
        </p:nvSpPr>
        <p:spPr>
          <a:xfrm>
            <a:off x="2494733" y="6074401"/>
            <a:ext cx="4771697" cy="276999"/>
          </a:xfrm>
          <a:prstGeom prst="rect">
            <a:avLst/>
          </a:prstGeom>
          <a:noFill/>
        </p:spPr>
        <p:txBody>
          <a:bodyPr wrap="square" rtlCol="0">
            <a:spAutoFit/>
          </a:bodyPr>
          <a:lstStyle/>
          <a:p>
            <a:r>
              <a:rPr lang="en-AU" sz="1200" i="1" dirty="0"/>
              <a:t>Source: http://www.foodwise.com.au/</a:t>
            </a:r>
          </a:p>
        </p:txBody>
      </p:sp>
    </p:spTree>
    <p:extLst>
      <p:ext uri="{BB962C8B-B14F-4D97-AF65-F5344CB8AC3E}">
        <p14:creationId xmlns:p14="http://schemas.microsoft.com/office/powerpoint/2010/main" val="624424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DIY Worm farming</a:t>
            </a:r>
            <a:endParaRPr lang="en-AU" dirty="0"/>
          </a:p>
        </p:txBody>
      </p:sp>
      <p:grpSp>
        <p:nvGrpSpPr>
          <p:cNvPr id="4" name="Group 3"/>
          <p:cNvGrpSpPr/>
          <p:nvPr/>
        </p:nvGrpSpPr>
        <p:grpSpPr>
          <a:xfrm>
            <a:off x="1651808" y="1412012"/>
            <a:ext cx="8172450" cy="4981575"/>
            <a:chOff x="1651808" y="1209796"/>
            <a:chExt cx="8172450" cy="4981575"/>
          </a:xfrm>
        </p:grpSpPr>
        <p:pic>
          <p:nvPicPr>
            <p:cNvPr id="5" name="Picture 10" descr="Worm%20Farm%20Exterior.JPG"/>
            <p:cNvPicPr>
              <a:picLocks noChangeAspect="1" noChangeArrowheads="1"/>
            </p:cNvPicPr>
            <p:nvPr/>
          </p:nvPicPr>
          <p:blipFill>
            <a:blip r:embed="rId3">
              <a:extLst>
                <a:ext uri="{28A0092B-C50C-407E-A947-70E740481C1C}">
                  <a14:useLocalDpi xmlns:a14="http://schemas.microsoft.com/office/drawing/2010/main" val="0"/>
                </a:ext>
              </a:extLst>
            </a:blip>
            <a:srcRect l="3951" t="5702" r="3854" b="4762"/>
            <a:stretch>
              <a:fillRect/>
            </a:stretch>
          </p:blipFill>
          <p:spPr bwMode="auto">
            <a:xfrm>
              <a:off x="6919133" y="1422923"/>
              <a:ext cx="290512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808" y="1371721"/>
              <a:ext cx="2246313"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thegoodlife101.files.wordpress.com/2011/04/finished-worm-farm.jpg?w=490&amp;h=328">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26939" r="30067"/>
            <a:stretch>
              <a:fillRect/>
            </a:stretch>
          </p:blipFill>
          <p:spPr bwMode="auto">
            <a:xfrm>
              <a:off x="4880783" y="1209796"/>
              <a:ext cx="15049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yarralumlaschoolgarden.files.wordpress.com/2010/10/p6120143.jpg?w=300&amp;h=22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9371" y="4048246"/>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www.weatherworks.com.au/wp-content/uploads/2012/09/WORM-FARM-WHEELIE-BIN-360L-SEPTEMBER-2012.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47733" y="3773608"/>
              <a:ext cx="17811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69202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Compost Worm facts</a:t>
            </a:r>
            <a:endParaRPr lang="en-AU" dirty="0"/>
          </a:p>
        </p:txBody>
      </p:sp>
      <p:sp>
        <p:nvSpPr>
          <p:cNvPr id="3" name="Content Placeholder 2"/>
          <p:cNvSpPr>
            <a:spLocks noGrp="1"/>
          </p:cNvSpPr>
          <p:nvPr>
            <p:ph idx="1"/>
          </p:nvPr>
        </p:nvSpPr>
        <p:spPr>
          <a:xfrm>
            <a:off x="3710354" y="1690688"/>
            <a:ext cx="4771292" cy="4351338"/>
          </a:xfrm>
        </p:spPr>
        <p:txBody>
          <a:bodyPr>
            <a:normAutofit fontScale="70000" lnSpcReduction="20000"/>
          </a:bodyPr>
          <a:lstStyle/>
          <a:p>
            <a:pPr>
              <a:defRPr/>
            </a:pPr>
            <a:r>
              <a:rPr lang="en-AU" dirty="0">
                <a:latin typeface="Arial" panose="020B0604020202020204" pitchFamily="34" charset="0"/>
                <a:cs typeface="Arial" panose="020B0604020202020204" pitchFamily="34" charset="0"/>
              </a:rPr>
              <a:t>Special compost worms live in a worm farm- not earthworms</a:t>
            </a:r>
          </a:p>
          <a:p>
            <a:pPr>
              <a:defRPr/>
            </a:pPr>
            <a:endParaRPr lang="en-AU" dirty="0">
              <a:latin typeface="Arial" panose="020B0604020202020204" pitchFamily="34" charset="0"/>
              <a:cs typeface="Arial" panose="020B0604020202020204" pitchFamily="34" charset="0"/>
            </a:endParaRPr>
          </a:p>
          <a:p>
            <a:pPr>
              <a:defRPr/>
            </a:pPr>
            <a:r>
              <a:rPr lang="en-AU" dirty="0">
                <a:latin typeface="Arial" panose="020B0604020202020204" pitchFamily="34" charset="0"/>
                <a:cs typeface="Arial" panose="020B0604020202020204" pitchFamily="34" charset="0"/>
              </a:rPr>
              <a:t>Population doubles every 2-3 months</a:t>
            </a:r>
          </a:p>
          <a:p>
            <a:pPr marL="0" indent="0">
              <a:buFontTx/>
              <a:buNone/>
              <a:defRPr/>
            </a:pPr>
            <a:endParaRPr lang="en-AU" dirty="0">
              <a:latin typeface="Arial" panose="020B0604020202020204" pitchFamily="34" charset="0"/>
              <a:cs typeface="Arial" panose="020B0604020202020204" pitchFamily="34" charset="0"/>
            </a:endParaRPr>
          </a:p>
          <a:p>
            <a:pPr>
              <a:defRPr/>
            </a:pPr>
            <a:r>
              <a:rPr lang="en-AU" dirty="0">
                <a:latin typeface="Arial" panose="020B0604020202020204" pitchFamily="34" charset="0"/>
                <a:cs typeface="Arial" panose="020B0604020202020204" pitchFamily="34" charset="0"/>
              </a:rPr>
              <a:t>Eat their body weight in 24 hours</a:t>
            </a:r>
          </a:p>
          <a:p>
            <a:pPr marL="0" indent="0">
              <a:buFontTx/>
              <a:buNone/>
              <a:defRPr/>
            </a:pPr>
            <a:endParaRPr lang="en-AU" dirty="0">
              <a:latin typeface="Arial" panose="020B0604020202020204" pitchFamily="34" charset="0"/>
              <a:cs typeface="Arial" panose="020B0604020202020204" pitchFamily="34" charset="0"/>
            </a:endParaRPr>
          </a:p>
          <a:p>
            <a:pPr>
              <a:defRPr/>
            </a:pPr>
            <a:r>
              <a:rPr lang="en-AU" dirty="0">
                <a:latin typeface="Arial" panose="020B0604020202020204" pitchFamily="34" charset="0"/>
                <a:cs typeface="Arial" panose="020B0604020202020204" pitchFamily="34" charset="0"/>
              </a:rPr>
              <a:t>Average lifespan of 2-3 years</a:t>
            </a:r>
          </a:p>
          <a:p>
            <a:pPr marL="0" indent="0">
              <a:buFontTx/>
              <a:buNone/>
              <a:defRPr/>
            </a:pPr>
            <a:endParaRPr lang="en-AU" dirty="0">
              <a:latin typeface="Arial" panose="020B0604020202020204" pitchFamily="34" charset="0"/>
              <a:cs typeface="Arial" panose="020B0604020202020204" pitchFamily="34" charset="0"/>
            </a:endParaRPr>
          </a:p>
          <a:p>
            <a:pPr>
              <a:defRPr/>
            </a:pPr>
            <a:r>
              <a:rPr lang="en-AU" dirty="0">
                <a:latin typeface="Arial" panose="020B0604020202020204" pitchFamily="34" charset="0"/>
                <a:cs typeface="Arial" panose="020B0604020202020204" pitchFamily="34" charset="0"/>
              </a:rPr>
              <a:t>No teeth, eyes, ears or nose but </a:t>
            </a:r>
            <a:r>
              <a:rPr lang="en-US" dirty="0">
                <a:latin typeface="Arial" panose="020B0604020202020204" pitchFamily="34" charset="0"/>
                <a:cs typeface="Arial" panose="020B0604020202020204" pitchFamily="34" charset="0"/>
              </a:rPr>
              <a:t>5 hearts</a:t>
            </a:r>
            <a:endParaRPr lang="en-AU" dirty="0">
              <a:latin typeface="Arial" panose="020B0604020202020204" pitchFamily="34" charset="0"/>
              <a:cs typeface="Arial" panose="020B0604020202020204" pitchFamily="34" charset="0"/>
            </a:endParaRPr>
          </a:p>
          <a:p>
            <a:pPr marL="0" indent="0">
              <a:buFontTx/>
              <a:buNone/>
              <a:defRPr/>
            </a:pPr>
            <a:endParaRPr lang="en-AU" dirty="0">
              <a:latin typeface="Arial" panose="020B0604020202020204" pitchFamily="34" charset="0"/>
              <a:cs typeface="Arial" panose="020B0604020202020204" pitchFamily="34" charset="0"/>
            </a:endParaRPr>
          </a:p>
          <a:p>
            <a:pPr>
              <a:defRPr/>
            </a:pPr>
            <a:r>
              <a:rPr lang="en-AU" dirty="0">
                <a:latin typeface="Arial" panose="020B0604020202020204" pitchFamily="34" charset="0"/>
                <a:cs typeface="Arial" panose="020B0604020202020204" pitchFamily="34" charset="0"/>
              </a:rPr>
              <a:t>Sense vibrations, light </a:t>
            </a:r>
            <a:r>
              <a:rPr lang="en-AU" dirty="0" smtClean="0">
                <a:latin typeface="Arial" panose="020B0604020202020204" pitchFamily="34" charset="0"/>
                <a:cs typeface="Arial" panose="020B0604020202020204" pitchFamily="34" charset="0"/>
              </a:rPr>
              <a:t>and </a:t>
            </a:r>
            <a:r>
              <a:rPr lang="en-AU" dirty="0">
                <a:latin typeface="Arial" panose="020B0604020202020204" pitchFamily="34" charset="0"/>
                <a:cs typeface="Arial" panose="020B0604020202020204" pitchFamily="34" charset="0"/>
              </a:rPr>
              <a:t>temperature </a:t>
            </a:r>
          </a:p>
          <a:p>
            <a:pPr>
              <a:defRPr/>
            </a:pPr>
            <a:endParaRPr lang="en-AU" dirty="0">
              <a:latin typeface="Arial" panose="020B0604020202020204" pitchFamily="34" charset="0"/>
              <a:cs typeface="Arial" panose="020B0604020202020204" pitchFamily="34" charset="0"/>
            </a:endParaRPr>
          </a:p>
          <a:p>
            <a:pPr>
              <a:defRPr/>
            </a:pPr>
            <a:r>
              <a:rPr lang="en-AU" dirty="0">
                <a:latin typeface="Arial" panose="020B0604020202020204" pitchFamily="34" charset="0"/>
                <a:cs typeface="Arial" panose="020B0604020202020204" pitchFamily="34" charset="0"/>
              </a:rPr>
              <a:t>Breathe through the pores in their skin</a:t>
            </a:r>
          </a:p>
          <a:p>
            <a:endParaRPr lang="en-AU" dirty="0"/>
          </a:p>
        </p:txBody>
      </p:sp>
      <p:pic>
        <p:nvPicPr>
          <p:cNvPr id="4" name="Picture 16" descr="http://www.vermica.com/articles/images/wormcoco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87" y="1750916"/>
            <a:ext cx="3042878" cy="14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K:\SHARED RESOURCES\Image Library\00 IMAGE UPLOADS to be reviewed and sorted\AB contributions\new worm photos internet download\cocoons.jpg"/>
          <p:cNvPicPr>
            <a:picLocks noChangeAspect="1" noChangeArrowheads="1"/>
          </p:cNvPicPr>
          <p:nvPr/>
        </p:nvPicPr>
        <p:blipFill>
          <a:blip r:embed="rId4">
            <a:extLst>
              <a:ext uri="{28A0092B-C50C-407E-A947-70E740481C1C}">
                <a14:useLocalDpi xmlns:a14="http://schemas.microsoft.com/office/drawing/2010/main" val="0"/>
              </a:ext>
            </a:extLst>
          </a:blip>
          <a:srcRect l="5827" b="6543"/>
          <a:stretch>
            <a:fillRect/>
          </a:stretch>
        </p:blipFill>
        <p:spPr bwMode="auto">
          <a:xfrm>
            <a:off x="8481646" y="2855198"/>
            <a:ext cx="3051862" cy="202231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8" descr="K:\SHARED RESOURCES\Image Library\00 IMAGE UPLOADS to be reviewed and sorted\AB contributions\new worm photos internet download\worm on green.jpg"/>
          <p:cNvPicPr>
            <a:picLocks noChangeAspect="1" noChangeArrowheads="1"/>
          </p:cNvPicPr>
          <p:nvPr/>
        </p:nvPicPr>
        <p:blipFill>
          <a:blip r:embed="rId5">
            <a:extLst>
              <a:ext uri="{28A0092B-C50C-407E-A947-70E740481C1C}">
                <a14:useLocalDpi xmlns:a14="http://schemas.microsoft.com/office/drawing/2010/main" val="0"/>
              </a:ext>
            </a:extLst>
          </a:blip>
          <a:srcRect l="16400" t="29364" r="22549" b="25148"/>
          <a:stretch>
            <a:fillRect/>
          </a:stretch>
        </p:blipFill>
        <p:spPr bwMode="auto">
          <a:xfrm>
            <a:off x="517187" y="4273422"/>
            <a:ext cx="3042878" cy="153356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60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Worm farm set-up</a:t>
            </a:r>
            <a:endParaRPr lang="en-AU" dirty="0"/>
          </a:p>
        </p:txBody>
      </p:sp>
      <p:grpSp>
        <p:nvGrpSpPr>
          <p:cNvPr id="4" name="Group 3"/>
          <p:cNvGrpSpPr/>
          <p:nvPr/>
        </p:nvGrpSpPr>
        <p:grpSpPr>
          <a:xfrm>
            <a:off x="1886353" y="1788049"/>
            <a:ext cx="8419294" cy="4384152"/>
            <a:chOff x="1346835" y="1330848"/>
            <a:chExt cx="8896350" cy="4816475"/>
          </a:xfrm>
        </p:grpSpPr>
        <p:sp>
          <p:nvSpPr>
            <p:cNvPr id="5" name="TextBox 1"/>
            <p:cNvSpPr txBox="1">
              <a:spLocks noChangeArrowheads="1"/>
            </p:cNvSpPr>
            <p:nvPr/>
          </p:nvSpPr>
          <p:spPr bwMode="auto">
            <a:xfrm>
              <a:off x="1346835" y="1767411"/>
              <a:ext cx="2386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AU" altLang="en-US" sz="1800" dirty="0"/>
                <a:t>Lid with air vents/ fly screens</a:t>
              </a:r>
            </a:p>
          </p:txBody>
        </p:sp>
        <p:sp>
          <p:nvSpPr>
            <p:cNvPr id="6" name="TextBox 4"/>
            <p:cNvSpPr txBox="1">
              <a:spLocks noChangeArrowheads="1"/>
            </p:cNvSpPr>
            <p:nvPr/>
          </p:nvSpPr>
          <p:spPr bwMode="auto">
            <a:xfrm>
              <a:off x="8185785" y="2380186"/>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AU" altLang="en-US" sz="1800" dirty="0"/>
                <a:t>Feeding tray</a:t>
              </a:r>
            </a:p>
          </p:txBody>
        </p:sp>
        <p:sp>
          <p:nvSpPr>
            <p:cNvPr id="7" name="TextBox 7"/>
            <p:cNvSpPr txBox="1">
              <a:spLocks noChangeArrowheads="1"/>
            </p:cNvSpPr>
            <p:nvPr/>
          </p:nvSpPr>
          <p:spPr bwMode="auto">
            <a:xfrm>
              <a:off x="3051810" y="4655073"/>
              <a:ext cx="59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AU" altLang="en-US" sz="1800" dirty="0"/>
                <a:t>Tap</a:t>
              </a:r>
            </a:p>
          </p:txBody>
        </p:sp>
        <p:pic>
          <p:nvPicPr>
            <p:cNvPr id="8" name="Picture 14" descr="K:\SHARED RESOURCES\Image Library\00 IMAGE UPLOADS to be reviewed and sorted\Worm Farm_cutawa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9073" y="1330848"/>
              <a:ext cx="3824287"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 Arrow 8"/>
            <p:cNvSpPr/>
            <p:nvPr/>
          </p:nvSpPr>
          <p:spPr>
            <a:xfrm>
              <a:off x="7169785" y="2464323"/>
              <a:ext cx="1000125" cy="200025"/>
            </a:xfrm>
            <a:prstGeom prst="left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en-AU"/>
            </a:p>
          </p:txBody>
        </p:sp>
        <p:sp>
          <p:nvSpPr>
            <p:cNvPr id="10" name="Left Arrow 9"/>
            <p:cNvSpPr/>
            <p:nvPr/>
          </p:nvSpPr>
          <p:spPr>
            <a:xfrm flipH="1">
              <a:off x="3732848" y="1989661"/>
              <a:ext cx="946150" cy="200025"/>
            </a:xfrm>
            <a:prstGeom prst="left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en-AU"/>
            </a:p>
          </p:txBody>
        </p:sp>
        <p:sp>
          <p:nvSpPr>
            <p:cNvPr id="11" name="Left Arrow 10"/>
            <p:cNvSpPr/>
            <p:nvPr/>
          </p:nvSpPr>
          <p:spPr>
            <a:xfrm flipH="1">
              <a:off x="3732848" y="3077098"/>
              <a:ext cx="946150" cy="200025"/>
            </a:xfrm>
            <a:prstGeom prst="left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en-AU"/>
            </a:p>
          </p:txBody>
        </p:sp>
        <p:sp>
          <p:nvSpPr>
            <p:cNvPr id="12" name="TextBox 18"/>
            <p:cNvSpPr txBox="1">
              <a:spLocks noChangeArrowheads="1"/>
            </p:cNvSpPr>
            <p:nvPr/>
          </p:nvSpPr>
          <p:spPr bwMode="auto">
            <a:xfrm>
              <a:off x="2145348" y="2992961"/>
              <a:ext cx="1897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AU" altLang="en-US" sz="1800" dirty="0"/>
                <a:t>Bedding tray</a:t>
              </a:r>
            </a:p>
          </p:txBody>
        </p:sp>
        <p:sp>
          <p:nvSpPr>
            <p:cNvPr id="13" name="Left Arrow 12"/>
            <p:cNvSpPr/>
            <p:nvPr/>
          </p:nvSpPr>
          <p:spPr>
            <a:xfrm>
              <a:off x="7169785" y="3739086"/>
              <a:ext cx="1000125" cy="200025"/>
            </a:xfrm>
            <a:prstGeom prst="left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en-AU"/>
            </a:p>
          </p:txBody>
        </p:sp>
        <p:sp>
          <p:nvSpPr>
            <p:cNvPr id="14" name="TextBox 20"/>
            <p:cNvSpPr txBox="1">
              <a:spLocks noChangeArrowheads="1"/>
            </p:cNvSpPr>
            <p:nvPr/>
          </p:nvSpPr>
          <p:spPr bwMode="auto">
            <a:xfrm>
              <a:off x="8185785" y="3515248"/>
              <a:ext cx="1739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AU" altLang="en-US" sz="1800" dirty="0"/>
                <a:t>Liquid collection tray</a:t>
              </a:r>
            </a:p>
          </p:txBody>
        </p:sp>
        <p:sp>
          <p:nvSpPr>
            <p:cNvPr id="15" name="Left Arrow 14"/>
            <p:cNvSpPr/>
            <p:nvPr/>
          </p:nvSpPr>
          <p:spPr>
            <a:xfrm flipH="1">
              <a:off x="3647123" y="4739211"/>
              <a:ext cx="2063750" cy="200025"/>
            </a:xfrm>
            <a:prstGeom prst="left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en-AU"/>
            </a:p>
          </p:txBody>
        </p:sp>
      </p:grpSp>
    </p:spTree>
    <p:extLst>
      <p:ext uri="{BB962C8B-B14F-4D97-AF65-F5344CB8AC3E}">
        <p14:creationId xmlns:p14="http://schemas.microsoft.com/office/powerpoint/2010/main" val="2056062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What do worms eat?</a:t>
            </a:r>
            <a:endParaRPr lang="en-AU" dirty="0"/>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l="3680" t="18387" b="10594"/>
          <a:stretch>
            <a:fillRect/>
          </a:stretch>
        </p:blipFill>
        <p:spPr bwMode="auto">
          <a:xfrm>
            <a:off x="614245" y="1348311"/>
            <a:ext cx="495300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995245" y="4112026"/>
            <a:ext cx="4572000" cy="2568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buClr>
                <a:srgbClr val="006600"/>
              </a:buClr>
              <a:buFont typeface="Wingdings" panose="05000000000000000000" pitchFamily="2" charset="2"/>
              <a:buChar char="ü"/>
            </a:pPr>
            <a:r>
              <a:rPr lang="en-AU" altLang="en-US" sz="1800" dirty="0" smtClean="0">
                <a:latin typeface="Arial" panose="020B0604020202020204" pitchFamily="34" charset="0"/>
                <a:cs typeface="Arial" panose="020B0604020202020204" pitchFamily="34" charset="0"/>
                <a:sym typeface="Wingdings" panose="05000000000000000000" pitchFamily="2" charset="2"/>
              </a:rPr>
              <a:t>Fruit and vegetable scraps</a:t>
            </a:r>
            <a:endParaRPr lang="en-AU" altLang="en-US" sz="1800" dirty="0" smtClean="0">
              <a:latin typeface="Arial" panose="020B0604020202020204" pitchFamily="34" charset="0"/>
              <a:cs typeface="Arial" panose="020B0604020202020204" pitchFamily="34" charset="0"/>
            </a:endParaRPr>
          </a:p>
          <a:p>
            <a:pPr>
              <a:spcBef>
                <a:spcPts val="1200"/>
              </a:spcBef>
              <a:buClr>
                <a:srgbClr val="006600"/>
              </a:buClr>
              <a:buFont typeface="Wingdings" panose="05000000000000000000" pitchFamily="2" charset="2"/>
              <a:buChar char="ü"/>
            </a:pPr>
            <a:r>
              <a:rPr lang="en-AU" altLang="en-US" sz="1800" dirty="0" smtClean="0">
                <a:latin typeface="Arial" panose="020B0604020202020204" pitchFamily="34" charset="0"/>
                <a:cs typeface="Arial" panose="020B0604020202020204" pitchFamily="34" charset="0"/>
              </a:rPr>
              <a:t>Egg shells</a:t>
            </a:r>
          </a:p>
          <a:p>
            <a:pPr>
              <a:spcBef>
                <a:spcPts val="1200"/>
              </a:spcBef>
              <a:buClr>
                <a:srgbClr val="006600"/>
              </a:buClr>
              <a:buFont typeface="Wingdings" panose="05000000000000000000" pitchFamily="2" charset="2"/>
              <a:buChar char="ü"/>
            </a:pPr>
            <a:r>
              <a:rPr lang="en-AU" altLang="en-US" sz="1800" dirty="0" smtClean="0">
                <a:latin typeface="Arial" panose="020B0604020202020204" pitchFamily="34" charset="0"/>
                <a:cs typeface="Arial" panose="020B0604020202020204" pitchFamily="34" charset="0"/>
              </a:rPr>
              <a:t>Tea bags/leaves &amp; coffee grounds</a:t>
            </a:r>
          </a:p>
          <a:p>
            <a:pPr>
              <a:spcBef>
                <a:spcPts val="1200"/>
              </a:spcBef>
              <a:buClr>
                <a:srgbClr val="006600"/>
              </a:buClr>
              <a:buFont typeface="Wingdings" panose="05000000000000000000" pitchFamily="2" charset="2"/>
              <a:buChar char="ü"/>
            </a:pPr>
            <a:r>
              <a:rPr lang="en-AU" altLang="en-US" sz="1800" dirty="0" smtClean="0">
                <a:latin typeface="Arial" panose="020B0604020202020204" pitchFamily="34" charset="0"/>
                <a:cs typeface="Arial" panose="020B0604020202020204" pitchFamily="34" charset="0"/>
              </a:rPr>
              <a:t>Torn up moist paper and cardboard</a:t>
            </a:r>
          </a:p>
          <a:p>
            <a:pPr>
              <a:spcBef>
                <a:spcPts val="1200"/>
              </a:spcBef>
            </a:pPr>
            <a:endParaRPr lang="en-AU" altLang="en-US" sz="2200" dirty="0" smtClean="0"/>
          </a:p>
          <a:p>
            <a:pPr>
              <a:spcBef>
                <a:spcPts val="1200"/>
              </a:spcBef>
            </a:pPr>
            <a:endParaRPr lang="en-AU" altLang="en-US" sz="2200" dirty="0" smtClean="0"/>
          </a:p>
        </p:txBody>
      </p:sp>
      <p:pic>
        <p:nvPicPr>
          <p:cNvPr id="6" name="Picture 7" descr="https://encrypted-tbn3.gstatic.com/images?q=tbn:ANd9GcR5eKPV6LJ3locuum1WLTOB1eh8GQYTGqBiJBAtKzablg5ub4K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1391" y="2401304"/>
            <a:ext cx="2444839" cy="367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6464061" y="1451695"/>
            <a:ext cx="3619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1200"/>
              </a:spcBef>
              <a:buFontTx/>
              <a:buNone/>
            </a:pPr>
            <a:r>
              <a:rPr lang="en-AU" altLang="en-US" sz="1800" i="1" dirty="0">
                <a:solidFill>
                  <a:srgbClr val="FF0000"/>
                </a:solidFill>
              </a:rPr>
              <a:t>Tip: adding </a:t>
            </a:r>
            <a:r>
              <a:rPr lang="en-AU" altLang="en-US" sz="1800" i="1" dirty="0" smtClean="0">
                <a:solidFill>
                  <a:srgbClr val="FF0000"/>
                </a:solidFill>
              </a:rPr>
              <a:t>garden lime </a:t>
            </a:r>
            <a:r>
              <a:rPr lang="en-AU" altLang="en-US" sz="1800" i="1" dirty="0">
                <a:solidFill>
                  <a:srgbClr val="FF0000"/>
                </a:solidFill>
              </a:rPr>
              <a:t>to the worm farm can help to eliminate smells. </a:t>
            </a:r>
            <a:endParaRPr lang="en-AU" altLang="en-US" sz="1800" dirty="0"/>
          </a:p>
        </p:txBody>
      </p:sp>
    </p:spTree>
    <p:extLst>
      <p:ext uri="{BB962C8B-B14F-4D97-AF65-F5344CB8AC3E}">
        <p14:creationId xmlns:p14="http://schemas.microsoft.com/office/powerpoint/2010/main" val="34913891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What don’t worms eat?</a:t>
            </a:r>
            <a:endParaRPr lang="en-AU" dirty="0"/>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û"/>
            </a:pPr>
            <a:r>
              <a:rPr lang="en-US" altLang="en-US" dirty="0">
                <a:latin typeface="Arial" panose="020B0604020202020204" pitchFamily="34" charset="0"/>
                <a:cs typeface="Arial" panose="020B0604020202020204" pitchFamily="34" charset="0"/>
              </a:rPr>
              <a:t>Citrus peel</a:t>
            </a:r>
          </a:p>
          <a:p>
            <a:pPr>
              <a:buClr>
                <a:srgbClr val="FF0000"/>
              </a:buClr>
              <a:buFont typeface="Wingdings" panose="05000000000000000000" pitchFamily="2" charset="2"/>
              <a:buChar char="û"/>
            </a:pPr>
            <a:r>
              <a:rPr lang="en-US" altLang="en-US" dirty="0">
                <a:latin typeface="Arial" panose="020B0604020202020204" pitchFamily="34" charset="0"/>
                <a:cs typeface="Arial" panose="020B0604020202020204" pitchFamily="34" charset="0"/>
              </a:rPr>
              <a:t>Dairy products</a:t>
            </a:r>
          </a:p>
          <a:p>
            <a:pPr>
              <a:buClr>
                <a:srgbClr val="FF0000"/>
              </a:buClr>
              <a:buFont typeface="Wingdings" panose="05000000000000000000" pitchFamily="2" charset="2"/>
              <a:buChar char="û"/>
            </a:pPr>
            <a:r>
              <a:rPr lang="en-US" altLang="en-US" dirty="0">
                <a:latin typeface="Arial" panose="020B0604020202020204" pitchFamily="34" charset="0"/>
                <a:cs typeface="Arial" panose="020B0604020202020204" pitchFamily="34" charset="0"/>
              </a:rPr>
              <a:t>Onion and </a:t>
            </a:r>
            <a:r>
              <a:rPr lang="en-US" altLang="en-US" dirty="0" err="1">
                <a:latin typeface="Arial" panose="020B0604020202020204" pitchFamily="34" charset="0"/>
                <a:cs typeface="Arial" panose="020B0604020202020204" pitchFamily="34" charset="0"/>
              </a:rPr>
              <a:t>chilli</a:t>
            </a:r>
            <a:endParaRPr lang="en-US" altLang="en-US" dirty="0">
              <a:latin typeface="Arial" panose="020B0604020202020204" pitchFamily="34" charset="0"/>
              <a:cs typeface="Arial" panose="020B0604020202020204" pitchFamily="34" charset="0"/>
            </a:endParaRPr>
          </a:p>
          <a:p>
            <a:pPr>
              <a:buClr>
                <a:srgbClr val="FF0000"/>
              </a:buClr>
              <a:buFont typeface="Wingdings" panose="05000000000000000000" pitchFamily="2" charset="2"/>
              <a:buChar char="û"/>
            </a:pPr>
            <a:r>
              <a:rPr lang="en-US" altLang="en-US" dirty="0">
                <a:latin typeface="Arial" panose="020B0604020202020204" pitchFamily="34" charset="0"/>
                <a:cs typeface="Arial" panose="020B0604020202020204" pitchFamily="34" charset="0"/>
              </a:rPr>
              <a:t>Bread or pasta</a:t>
            </a:r>
          </a:p>
          <a:p>
            <a:pPr>
              <a:buClr>
                <a:srgbClr val="FF0000"/>
              </a:buClr>
              <a:buFont typeface="Wingdings" panose="05000000000000000000" pitchFamily="2" charset="2"/>
              <a:buChar char="û"/>
            </a:pPr>
            <a:r>
              <a:rPr lang="en-US" altLang="en-US" dirty="0">
                <a:latin typeface="Arial" panose="020B0604020202020204" pitchFamily="34" charset="0"/>
                <a:cs typeface="Arial" panose="020B0604020202020204" pitchFamily="34" charset="0"/>
              </a:rPr>
              <a:t>Meat </a:t>
            </a:r>
          </a:p>
          <a:p>
            <a:pPr>
              <a:buClr>
                <a:srgbClr val="FF0000"/>
              </a:buClr>
              <a:buFont typeface="Wingdings" panose="05000000000000000000" pitchFamily="2" charset="2"/>
              <a:buChar char="û"/>
            </a:pPr>
            <a:r>
              <a:rPr lang="en-US" altLang="en-US" dirty="0">
                <a:latin typeface="Arial" panose="020B0604020202020204" pitchFamily="34" charset="0"/>
                <a:cs typeface="Arial" panose="020B0604020202020204" pitchFamily="34" charset="0"/>
              </a:rPr>
              <a:t>Grass clippings</a:t>
            </a:r>
          </a:p>
          <a:p>
            <a:pPr>
              <a:buClr>
                <a:srgbClr val="FF0000"/>
              </a:buClr>
              <a:buFont typeface="Wingdings" panose="05000000000000000000" pitchFamily="2" charset="2"/>
              <a:buChar char="û"/>
            </a:pPr>
            <a:r>
              <a:rPr lang="en-US" altLang="en-US" dirty="0">
                <a:latin typeface="Arial" panose="020B0604020202020204" pitchFamily="34" charset="0"/>
                <a:cs typeface="Arial" panose="020B0604020202020204" pitchFamily="34" charset="0"/>
              </a:rPr>
              <a:t>Oily or salty food</a:t>
            </a:r>
          </a:p>
          <a:p>
            <a:pPr marL="0" indent="0">
              <a:buNone/>
            </a:pPr>
            <a:endParaRPr lang="en-AU" dirty="0"/>
          </a:p>
        </p:txBody>
      </p:sp>
      <p:pic>
        <p:nvPicPr>
          <p:cNvPr id="4" name="Picture 2" descr="http://www.ipswich.qld.gov.au/__data/assets/image/0008/8981/worm_food2.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2267" y="1570959"/>
            <a:ext cx="1704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worm_food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93067" y="1359799"/>
            <a:ext cx="1704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cdn.zmescience.com/wp-content/uploads/2012/12/fresh-sliced-bread.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0800" y="3152648"/>
            <a:ext cx="227012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Image result for pizza sli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4846" y="4764212"/>
            <a:ext cx="182245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Image result for meat h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55165" y="3251200"/>
            <a:ext cx="163512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487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Harvesting worm castings</a:t>
            </a:r>
            <a:endParaRPr lang="en-AU" dirty="0"/>
          </a:p>
        </p:txBody>
      </p:sp>
      <p:pic>
        <p:nvPicPr>
          <p:cNvPr id="4" name="Picture 3" descr="K:\SHARED RESOURCES\Image Library\Waste\Worm Farm\Worm Farm Contents\Photo's\Food and Castings in Working Tray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933" y="1471525"/>
            <a:ext cx="2941637"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SHARED RESOURCES\Image Library\Waste\Worm Farm\Worm Farm Techniques\Photo's\Harvesting the Castings from the Base S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208" y="1418685"/>
            <a:ext cx="2954337"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K:\SHARED RESOURCES\Image Library\Waste\Worm Farm\Whitehorse\1_worm farm maintenance\IMG_00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933" y="4066635"/>
            <a:ext cx="2941637"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K:\SHARED RESOURCES\Image Library\Waste\Worm Farm\Whitehorse\1_worm farm maintenance\IMG_007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208" y="4057110"/>
            <a:ext cx="2954337"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7353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258" y="0"/>
            <a:ext cx="10515600" cy="1325563"/>
          </a:xfrm>
        </p:spPr>
        <p:txBody>
          <a:bodyPr>
            <a:normAutofit/>
          </a:bodyPr>
          <a:lstStyle/>
          <a:p>
            <a:r>
              <a:rPr lang="en-US" sz="4000" dirty="0" smtClean="0">
                <a:latin typeface="Arial" panose="020B0604020202020204" pitchFamily="34" charset="0"/>
                <a:cs typeface="Arial" panose="020B0604020202020204" pitchFamily="34" charset="0"/>
              </a:rPr>
              <a:t>Troubleshooting</a:t>
            </a:r>
            <a:endParaRPr lang="en-AU" sz="4000" dirty="0">
              <a:latin typeface="Arial" panose="020B0604020202020204" pitchFamily="34" charset="0"/>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1203697261"/>
              </p:ext>
            </p:extLst>
          </p:nvPr>
        </p:nvGraphicFramePr>
        <p:xfrm>
          <a:off x="1744288" y="2360826"/>
          <a:ext cx="8387540" cy="1192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279991581"/>
              </p:ext>
            </p:extLst>
          </p:nvPr>
        </p:nvGraphicFramePr>
        <p:xfrm>
          <a:off x="1744288" y="1136054"/>
          <a:ext cx="8387540" cy="11921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186093726"/>
              </p:ext>
            </p:extLst>
          </p:nvPr>
        </p:nvGraphicFramePr>
        <p:xfrm>
          <a:off x="1744288" y="3595604"/>
          <a:ext cx="8387540" cy="119283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 name="Diagram 7"/>
          <p:cNvGraphicFramePr/>
          <p:nvPr>
            <p:extLst>
              <p:ext uri="{D42A27DB-BD31-4B8C-83A1-F6EECF244321}">
                <p14:modId xmlns:p14="http://schemas.microsoft.com/office/powerpoint/2010/main" val="3750837752"/>
              </p:ext>
            </p:extLst>
          </p:nvPr>
        </p:nvGraphicFramePr>
        <p:xfrm>
          <a:off x="1744288" y="4830382"/>
          <a:ext cx="8387540" cy="119283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4114576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Pledge of Commitment</a:t>
            </a:r>
            <a:endParaRPr lang="en-AU" dirty="0"/>
          </a:p>
        </p:txBody>
      </p:sp>
      <p:sp>
        <p:nvSpPr>
          <p:cNvPr id="4" name="Rectangle 3"/>
          <p:cNvSpPr/>
          <p:nvPr/>
        </p:nvSpPr>
        <p:spPr>
          <a:xfrm>
            <a:off x="786912" y="2227019"/>
            <a:ext cx="10345280" cy="3695609"/>
          </a:xfrm>
          <a:prstGeom prst="rect">
            <a:avLst/>
          </a:prstGeom>
        </p:spPr>
        <p:txBody>
          <a:bodyPr wrap="square">
            <a:spAutoFit/>
          </a:bodyPr>
          <a:lstStyle/>
          <a:p>
            <a:r>
              <a:rPr lang="en-AU" dirty="0" smtClean="0">
                <a:latin typeface="Arial" panose="020B0604020202020204" pitchFamily="34" charset="0"/>
                <a:cs typeface="Arial" panose="020B0604020202020204" pitchFamily="34" charset="0"/>
              </a:rPr>
              <a:t>Make a </a:t>
            </a:r>
            <a:r>
              <a:rPr lang="en-AU" b="1" dirty="0" smtClean="0">
                <a:latin typeface="Arial" panose="020B0604020202020204" pitchFamily="34" charset="0"/>
                <a:cs typeface="Arial" panose="020B0604020202020204" pitchFamily="34" charset="0"/>
              </a:rPr>
              <a:t>Pledge of Commitment </a:t>
            </a:r>
            <a:r>
              <a:rPr lang="en-AU" dirty="0" smtClean="0">
                <a:latin typeface="Arial" panose="020B0604020202020204" pitchFamily="34" charset="0"/>
                <a:cs typeface="Arial" panose="020B0604020202020204" pitchFamily="34" charset="0"/>
              </a:rPr>
              <a:t>that your class will honour for the year.  You could…</a:t>
            </a:r>
          </a:p>
          <a:p>
            <a:pPr marL="285750" indent="-285750">
              <a:buFont typeface="Wingdings" panose="05000000000000000000" pitchFamily="2" charset="2"/>
              <a:buChar char="Ø"/>
            </a:pPr>
            <a:endParaRPr lang="en-AU"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dirty="0" smtClean="0">
                <a:latin typeface="Arial" panose="020B0604020202020204" pitchFamily="34" charset="0"/>
                <a:cs typeface="Arial" panose="020B0604020202020204" pitchFamily="34" charset="0"/>
              </a:rPr>
              <a:t>Establish our own compost bin and worm farm at school or at home</a:t>
            </a:r>
          </a:p>
          <a:p>
            <a:pPr marL="285750" lvl="0" indent="-285750">
              <a:buFont typeface="Arial" panose="020B0604020202020204" pitchFamily="34" charset="0"/>
              <a:buChar char="•"/>
            </a:pPr>
            <a:endParaRPr lang="en-AU"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dirty="0" smtClean="0">
                <a:latin typeface="Arial" panose="020B0604020202020204" pitchFamily="34" charset="0"/>
                <a:cs typeface="Arial" panose="020B0604020202020204" pitchFamily="34" charset="0"/>
              </a:rPr>
              <a:t>Collect fruit and veggie scraps from our lunchboxes every day to feed to the compost bin or worm farm.</a:t>
            </a:r>
          </a:p>
          <a:p>
            <a:pPr marL="285750" lvl="0" indent="-285750">
              <a:buFont typeface="Arial" panose="020B0604020202020204" pitchFamily="34" charset="0"/>
              <a:buChar char="•"/>
            </a:pPr>
            <a:endParaRPr lang="en-AU"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dirty="0" smtClean="0">
                <a:latin typeface="Arial" panose="020B0604020202020204" pitchFamily="34" charset="0"/>
                <a:cs typeface="Arial" panose="020B0604020202020204" pitchFamily="34" charset="0"/>
              </a:rPr>
              <a:t>Frequently discuss the types of things we can put into our compost bin or worm farm.</a:t>
            </a:r>
          </a:p>
          <a:p>
            <a:pPr marL="285750" lvl="0" indent="-285750">
              <a:buFont typeface="Arial" panose="020B0604020202020204" pitchFamily="34" charset="0"/>
              <a:buChar char="•"/>
            </a:pPr>
            <a:endParaRPr lang="en-AU"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dirty="0" smtClean="0">
                <a:latin typeface="Arial" panose="020B0604020202020204" pitchFamily="34" charset="0"/>
                <a:cs typeface="Arial" panose="020B0604020202020204" pitchFamily="34" charset="0"/>
              </a:rPr>
              <a:t>Check on our compost bin or worm farm weekly to ensure it is healthy and functioning.</a:t>
            </a:r>
          </a:p>
          <a:p>
            <a:pPr marL="285750" lvl="0" indent="-285750">
              <a:buFont typeface="Arial" panose="020B0604020202020204" pitchFamily="34" charset="0"/>
              <a:buChar char="•"/>
            </a:pPr>
            <a:endParaRPr lang="en-AU"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dirty="0" smtClean="0">
                <a:latin typeface="Arial" panose="020B0604020202020204" pitchFamily="34" charset="0"/>
                <a:cs typeface="Arial" panose="020B0604020202020204" pitchFamily="34" charset="0"/>
              </a:rPr>
              <a:t>Frequently discuss the positive impact our class is having on the environment by recycling organic waste</a:t>
            </a:r>
            <a:r>
              <a:rPr lang="en-AU" dirty="0" smtClean="0"/>
              <a:t>.</a:t>
            </a:r>
            <a:endParaRPr lang="en-AU" dirty="0"/>
          </a:p>
        </p:txBody>
      </p:sp>
    </p:spTree>
    <p:extLst>
      <p:ext uri="{BB962C8B-B14F-4D97-AF65-F5344CB8AC3E}">
        <p14:creationId xmlns:p14="http://schemas.microsoft.com/office/powerpoint/2010/main" val="3749681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dirty="0">
                <a:latin typeface="Arial" panose="020B0604020202020204" pitchFamily="34" charset="0"/>
                <a:cs typeface="Arial" panose="020B0604020202020204" pitchFamily="34" charset="0"/>
              </a:rPr>
              <a:t>What do we throw away each week</a:t>
            </a:r>
            <a:r>
              <a:rPr lang="en-AU" altLang="en-US" dirty="0" smtClean="0">
                <a:latin typeface="Arial" panose="020B0604020202020204" pitchFamily="34" charset="0"/>
                <a:cs typeface="Arial" panose="020B0604020202020204" pitchFamily="34" charset="0"/>
              </a:rPr>
              <a:t>?</a:t>
            </a:r>
            <a:endParaRPr lang="en-AU" dirty="0"/>
          </a:p>
        </p:txBody>
      </p:sp>
      <p:sp>
        <p:nvSpPr>
          <p:cNvPr id="3" name="Content Placeholder 2"/>
          <p:cNvSpPr>
            <a:spLocks noGrp="1"/>
          </p:cNvSpPr>
          <p:nvPr>
            <p:ph idx="1"/>
          </p:nvPr>
        </p:nvSpPr>
        <p:spPr>
          <a:xfrm>
            <a:off x="838200" y="1825625"/>
            <a:ext cx="6784731" cy="4351338"/>
          </a:xfrm>
        </p:spPr>
        <p:txBody>
          <a:bodyPr>
            <a:normAutofit lnSpcReduction="10000"/>
          </a:bodyPr>
          <a:lstStyle/>
          <a:p>
            <a:pPr>
              <a:defRPr/>
            </a:pPr>
            <a:r>
              <a:rPr lang="en-AU" sz="2600" dirty="0">
                <a:latin typeface="Arial" panose="020B0604020202020204" pitchFamily="34" charset="0"/>
                <a:cs typeface="Arial" panose="020B0604020202020204" pitchFamily="34" charset="0"/>
              </a:rPr>
              <a:t>Each week, the average Australian household’s general waste bin contains:</a:t>
            </a:r>
          </a:p>
          <a:p>
            <a:pPr>
              <a:defRPr/>
            </a:pPr>
            <a:endParaRPr lang="en-AU" sz="2600" dirty="0">
              <a:latin typeface="Arial" panose="020B0604020202020204" pitchFamily="34" charset="0"/>
              <a:cs typeface="Arial" panose="020B0604020202020204" pitchFamily="34" charset="0"/>
            </a:endParaRPr>
          </a:p>
          <a:p>
            <a:pPr marL="285750" indent="-285750">
              <a:defRPr/>
            </a:pPr>
            <a:r>
              <a:rPr lang="en-AU" sz="2600" dirty="0">
                <a:latin typeface="Arial" panose="020B0604020202020204" pitchFamily="34" charset="0"/>
                <a:cs typeface="Arial" panose="020B0604020202020204" pitchFamily="34" charset="0"/>
              </a:rPr>
              <a:t>Approximately 25% of materials suitable for recycling</a:t>
            </a:r>
          </a:p>
          <a:p>
            <a:pPr>
              <a:defRPr/>
            </a:pPr>
            <a:endParaRPr lang="en-AU" sz="2600" dirty="0">
              <a:latin typeface="Arial" panose="020B0604020202020204" pitchFamily="34" charset="0"/>
              <a:cs typeface="Arial" panose="020B0604020202020204" pitchFamily="34" charset="0"/>
            </a:endParaRPr>
          </a:p>
          <a:p>
            <a:pPr marL="285750" indent="-285750">
              <a:defRPr/>
            </a:pPr>
            <a:r>
              <a:rPr lang="en-AU" sz="2600" dirty="0">
                <a:latin typeface="Arial" panose="020B0604020202020204" pitchFamily="34" charset="0"/>
                <a:cs typeface="Arial" panose="020B0604020202020204" pitchFamily="34" charset="0"/>
              </a:rPr>
              <a:t>Over 50% food waste and garden waste </a:t>
            </a:r>
            <a:r>
              <a:rPr lang="en-AU" sz="2600" dirty="0" smtClean="0">
                <a:latin typeface="Arial" panose="020B0604020202020204" pitchFamily="34" charset="0"/>
                <a:cs typeface="Arial" panose="020B0604020202020204" pitchFamily="34" charset="0"/>
              </a:rPr>
              <a:t>- </a:t>
            </a:r>
            <a:r>
              <a:rPr lang="en-AU" sz="2600" dirty="0">
                <a:latin typeface="Arial" panose="020B0604020202020204" pitchFamily="34" charset="0"/>
                <a:cs typeface="Arial" panose="020B0604020202020204" pitchFamily="34" charset="0"/>
              </a:rPr>
              <a:t>this is known as </a:t>
            </a:r>
            <a:r>
              <a:rPr lang="en-AU" sz="2600" b="1" dirty="0">
                <a:latin typeface="Arial" panose="020B0604020202020204" pitchFamily="34" charset="0"/>
                <a:cs typeface="Arial" panose="020B0604020202020204" pitchFamily="34" charset="0"/>
              </a:rPr>
              <a:t>organic waste</a:t>
            </a:r>
          </a:p>
          <a:p>
            <a:pPr marL="285750" indent="-285750">
              <a:defRPr/>
            </a:pPr>
            <a:endParaRPr lang="en-AU" sz="2600" dirty="0">
              <a:latin typeface="Arial" panose="020B0604020202020204" pitchFamily="34" charset="0"/>
              <a:cs typeface="Arial" panose="020B0604020202020204" pitchFamily="34" charset="0"/>
            </a:endParaRPr>
          </a:p>
          <a:p>
            <a:pPr marL="285750" indent="-285750">
              <a:defRPr/>
            </a:pPr>
            <a:r>
              <a:rPr lang="en-AU" sz="2600" dirty="0">
                <a:latin typeface="Arial" panose="020B0604020202020204" pitchFamily="34" charset="0"/>
                <a:cs typeface="Arial" panose="020B0604020202020204" pitchFamily="34" charset="0"/>
              </a:rPr>
              <a:t>Approximately 25% of general waste materials</a:t>
            </a:r>
          </a:p>
          <a:p>
            <a:endParaRPr lang="en-AU"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491" y="1465152"/>
            <a:ext cx="3156512" cy="4372232"/>
          </a:xfrm>
          <a:prstGeom prst="rect">
            <a:avLst/>
          </a:prstGeom>
        </p:spPr>
      </p:pic>
    </p:spTree>
    <p:extLst>
      <p:ext uri="{BB962C8B-B14F-4D97-AF65-F5344CB8AC3E}">
        <p14:creationId xmlns:p14="http://schemas.microsoft.com/office/powerpoint/2010/main" val="1836796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dirty="0">
                <a:latin typeface="Arial" panose="020B0604020202020204" pitchFamily="34" charset="0"/>
                <a:cs typeface="Arial" panose="020B0604020202020204" pitchFamily="34" charset="0"/>
              </a:rPr>
              <a:t>What is organic waste?</a:t>
            </a:r>
            <a:br>
              <a:rPr lang="en-AU" altLang="en-US" dirty="0">
                <a:latin typeface="Arial" panose="020B0604020202020204" pitchFamily="34" charset="0"/>
                <a:cs typeface="Arial" panose="020B0604020202020204" pitchFamily="34" charset="0"/>
              </a:rPr>
            </a:br>
            <a:endParaRPr lang="en-AU" dirty="0"/>
          </a:p>
        </p:txBody>
      </p:sp>
      <p:sp>
        <p:nvSpPr>
          <p:cNvPr id="3" name="Content Placeholder 2"/>
          <p:cNvSpPr>
            <a:spLocks noGrp="1"/>
          </p:cNvSpPr>
          <p:nvPr>
            <p:ph idx="1"/>
          </p:nvPr>
        </p:nvSpPr>
        <p:spPr>
          <a:xfrm>
            <a:off x="838200" y="1399594"/>
            <a:ext cx="10515600" cy="1541030"/>
          </a:xfrm>
        </p:spPr>
        <p:txBody>
          <a:bodyPr/>
          <a:lstStyle/>
          <a:p>
            <a:pPr marL="0" indent="0">
              <a:buNone/>
              <a:defRPr/>
            </a:pPr>
            <a:r>
              <a:rPr lang="en-AU" dirty="0">
                <a:latin typeface="Arial" panose="020B0604020202020204" pitchFamily="34" charset="0"/>
                <a:cs typeface="Arial" panose="020B0604020202020204" pitchFamily="34" charset="0"/>
              </a:rPr>
              <a:t>Organic materials are materials that are (or used to be) alive, whereas non-organic materials are non-living materials. </a:t>
            </a:r>
          </a:p>
          <a:p>
            <a:pPr marL="0" indent="0">
              <a:buNone/>
              <a:defRPr/>
            </a:pPr>
            <a:r>
              <a:rPr lang="en-AU" dirty="0">
                <a:latin typeface="Arial" panose="020B0604020202020204" pitchFamily="34" charset="0"/>
                <a:cs typeface="Arial" panose="020B0604020202020204" pitchFamily="34" charset="0"/>
              </a:rPr>
              <a:t>Some examples of organic and non organic waste materials are given in the table below. </a:t>
            </a:r>
            <a:endParaRPr lang="en-AU" dirty="0" smtClean="0">
              <a:latin typeface="Arial" panose="020B0604020202020204" pitchFamily="34" charset="0"/>
              <a:cs typeface="Arial" panose="020B0604020202020204" pitchFamily="34" charset="0"/>
            </a:endParaRPr>
          </a:p>
          <a:p>
            <a:pPr marL="0" indent="0">
              <a:buNone/>
              <a:defRPr/>
            </a:pPr>
            <a:endParaRPr lang="en-AU" b="1" dirty="0" smtClean="0">
              <a:latin typeface="Arial" panose="020B0604020202020204" pitchFamily="34" charset="0"/>
              <a:cs typeface="Arial" panose="020B0604020202020204" pitchFamily="34" charset="0"/>
            </a:endParaRPr>
          </a:p>
        </p:txBody>
      </p:sp>
      <p:sp>
        <p:nvSpPr>
          <p:cNvPr id="5" name="Rectangle 4"/>
          <p:cNvSpPr/>
          <p:nvPr/>
        </p:nvSpPr>
        <p:spPr>
          <a:xfrm>
            <a:off x="838199" y="3148444"/>
            <a:ext cx="5095009" cy="2893100"/>
          </a:xfrm>
          <a:prstGeom prst="rect">
            <a:avLst/>
          </a:prstGeom>
        </p:spPr>
        <p:txBody>
          <a:bodyPr wrap="square">
            <a:spAutoFit/>
          </a:bodyPr>
          <a:lstStyle/>
          <a:p>
            <a:pPr>
              <a:defRPr/>
            </a:pPr>
            <a:r>
              <a:rPr lang="en-AU" sz="2400" dirty="0">
                <a:latin typeface="Arial" panose="020B0604020202020204" pitchFamily="34" charset="0"/>
                <a:cs typeface="Arial" panose="020B0604020202020204" pitchFamily="34" charset="0"/>
              </a:rPr>
              <a:t>Can you think of some others?</a:t>
            </a:r>
          </a:p>
          <a:p>
            <a:endParaRPr lang="en-US" dirty="0" smtClean="0"/>
          </a:p>
          <a:p>
            <a:r>
              <a:rPr lang="en-US" sz="2800" b="1" dirty="0" smtClean="0"/>
              <a:t>Organic waste materials</a:t>
            </a:r>
          </a:p>
          <a:p>
            <a:pPr marL="285750" indent="-285750">
              <a:buFont typeface="Arial" panose="020B0604020202020204" pitchFamily="34" charset="0"/>
              <a:buChar char="•"/>
            </a:pPr>
            <a:r>
              <a:rPr lang="en-US" sz="2800" dirty="0" smtClean="0"/>
              <a:t>Apple </a:t>
            </a:r>
            <a:r>
              <a:rPr lang="en-US" sz="2800" dirty="0"/>
              <a:t>core</a:t>
            </a:r>
          </a:p>
          <a:p>
            <a:pPr marL="285750" indent="-285750">
              <a:buFont typeface="Arial" panose="020B0604020202020204" pitchFamily="34" charset="0"/>
              <a:buChar char="•"/>
            </a:pPr>
            <a:r>
              <a:rPr lang="en-US" sz="2800" dirty="0"/>
              <a:t>Dead leaves</a:t>
            </a:r>
          </a:p>
          <a:p>
            <a:pPr marL="285750" indent="-285750">
              <a:buFont typeface="Arial" panose="020B0604020202020204" pitchFamily="34" charset="0"/>
              <a:buChar char="•"/>
            </a:pPr>
            <a:r>
              <a:rPr lang="en-US" sz="2800" dirty="0"/>
              <a:t>Watermelon skin</a:t>
            </a:r>
          </a:p>
          <a:p>
            <a:pPr marL="285750" indent="-285750">
              <a:buFont typeface="Arial" panose="020B0604020202020204" pitchFamily="34" charset="0"/>
              <a:buChar char="•"/>
            </a:pPr>
            <a:r>
              <a:rPr lang="en-US" sz="2800" dirty="0"/>
              <a:t>Grass clippings</a:t>
            </a:r>
            <a:endParaRPr lang="en-AU" sz="2800" dirty="0"/>
          </a:p>
        </p:txBody>
      </p:sp>
      <p:sp>
        <p:nvSpPr>
          <p:cNvPr id="6" name="Rectangle 5"/>
          <p:cNvSpPr/>
          <p:nvPr/>
        </p:nvSpPr>
        <p:spPr>
          <a:xfrm>
            <a:off x="5562599" y="3169226"/>
            <a:ext cx="5095009" cy="2893100"/>
          </a:xfrm>
          <a:prstGeom prst="rect">
            <a:avLst/>
          </a:prstGeom>
        </p:spPr>
        <p:txBody>
          <a:bodyPr wrap="square">
            <a:spAutoFit/>
          </a:bodyPr>
          <a:lstStyle/>
          <a:p>
            <a:pPr>
              <a:defRPr/>
            </a:pPr>
            <a:endParaRPr lang="en-AU" sz="2400" b="1" dirty="0" smtClean="0">
              <a:latin typeface="Arial" panose="020B0604020202020204" pitchFamily="34" charset="0"/>
              <a:cs typeface="Arial" panose="020B0604020202020204" pitchFamily="34" charset="0"/>
            </a:endParaRPr>
          </a:p>
          <a:p>
            <a:endParaRPr lang="en-US" dirty="0" smtClean="0"/>
          </a:p>
          <a:p>
            <a:r>
              <a:rPr lang="en-US" sz="2800" b="1" dirty="0" smtClean="0"/>
              <a:t>Non-organic waste materials</a:t>
            </a:r>
          </a:p>
          <a:p>
            <a:pPr marL="285750" indent="-285750">
              <a:buFont typeface="Arial" panose="020B0604020202020204" pitchFamily="34" charset="0"/>
              <a:buChar char="•"/>
            </a:pPr>
            <a:r>
              <a:rPr lang="en-US" sz="2800" dirty="0" smtClean="0"/>
              <a:t>Milk bottle</a:t>
            </a:r>
          </a:p>
          <a:p>
            <a:pPr marL="285750" indent="-285750">
              <a:buFont typeface="Arial" panose="020B0604020202020204" pitchFamily="34" charset="0"/>
              <a:buChar char="•"/>
            </a:pPr>
            <a:r>
              <a:rPr lang="en-US" sz="2800" dirty="0" smtClean="0"/>
              <a:t>Plastic bag</a:t>
            </a:r>
          </a:p>
          <a:p>
            <a:pPr marL="285750" indent="-285750">
              <a:buFont typeface="Arial" panose="020B0604020202020204" pitchFamily="34" charset="0"/>
              <a:buChar char="•"/>
            </a:pPr>
            <a:r>
              <a:rPr lang="en-US" sz="2800" dirty="0" smtClean="0"/>
              <a:t>Baked bean can</a:t>
            </a:r>
          </a:p>
          <a:p>
            <a:pPr marL="285750" indent="-285750">
              <a:buFont typeface="Arial" panose="020B0604020202020204" pitchFamily="34" charset="0"/>
              <a:buChar char="•"/>
            </a:pPr>
            <a:r>
              <a:rPr lang="en-US" sz="2800" dirty="0" err="1" smtClean="0"/>
              <a:t>Lolly</a:t>
            </a:r>
            <a:r>
              <a:rPr lang="en-US" sz="2800" dirty="0" smtClean="0"/>
              <a:t> wrapper</a:t>
            </a:r>
            <a:endParaRPr lang="en-AU" sz="2800" dirty="0"/>
          </a:p>
        </p:txBody>
      </p:sp>
    </p:spTree>
    <p:extLst>
      <p:ext uri="{BB962C8B-B14F-4D97-AF65-F5344CB8AC3E}">
        <p14:creationId xmlns:p14="http://schemas.microsoft.com/office/powerpoint/2010/main" val="152289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Arial" panose="020B0604020202020204" pitchFamily="34" charset="0"/>
                <a:cs typeface="Arial" panose="020B0604020202020204" pitchFamily="34" charset="0"/>
              </a:rPr>
              <a:t>Where does the rubbish go?</a:t>
            </a:r>
            <a:endParaRPr lang="en-AU" dirty="0"/>
          </a:p>
        </p:txBody>
      </p:sp>
      <p:sp>
        <p:nvSpPr>
          <p:cNvPr id="4" name="Content Placeholder 3"/>
          <p:cNvSpPr>
            <a:spLocks noGrp="1"/>
          </p:cNvSpPr>
          <p:nvPr>
            <p:ph sz="half" idx="2"/>
          </p:nvPr>
        </p:nvSpPr>
        <p:spPr>
          <a:xfrm>
            <a:off x="6096000" y="1690688"/>
            <a:ext cx="5857614" cy="4089911"/>
          </a:xfrm>
        </p:spPr>
        <p:txBody>
          <a:bodyPr>
            <a:normAutofit fontScale="92500" lnSpcReduction="10000"/>
          </a:bodyPr>
          <a:lstStyle/>
          <a:p>
            <a:pPr>
              <a:defRPr/>
            </a:pPr>
            <a:r>
              <a:rPr lang="en-US" sz="2600" dirty="0">
                <a:latin typeface="Arial" panose="020B0604020202020204" pitchFamily="34" charset="0"/>
                <a:cs typeface="Arial" panose="020B0604020202020204" pitchFamily="34" charset="0"/>
              </a:rPr>
              <a:t>Rubbish from your general waste bin gets taken to a </a:t>
            </a:r>
            <a:r>
              <a:rPr lang="en-US" sz="2600" b="1" dirty="0">
                <a:latin typeface="Arial" panose="020B0604020202020204" pitchFamily="34" charset="0"/>
                <a:cs typeface="Arial" panose="020B0604020202020204" pitchFamily="34" charset="0"/>
              </a:rPr>
              <a:t>LANDFILL</a:t>
            </a:r>
          </a:p>
          <a:p>
            <a:pPr>
              <a:defRPr/>
            </a:pPr>
            <a:r>
              <a:rPr lang="en-US" sz="2600" dirty="0">
                <a:latin typeface="Arial" panose="020B0604020202020204" pitchFamily="34" charset="0"/>
                <a:cs typeface="Arial" panose="020B0604020202020204" pitchFamily="34" charset="0"/>
              </a:rPr>
              <a:t>At the landfill, large machines such as dozers and compactors drive over the rubbish to compact it (squash it down), before burying it under soil</a:t>
            </a:r>
          </a:p>
          <a:p>
            <a:pPr>
              <a:defRPr/>
            </a:pPr>
            <a:r>
              <a:rPr lang="en-US" sz="2600" dirty="0">
                <a:latin typeface="Arial" panose="020B0604020202020204" pitchFamily="34" charset="0"/>
                <a:cs typeface="Arial" panose="020B0604020202020204" pitchFamily="34" charset="0"/>
              </a:rPr>
              <a:t>This means that more rubbish can be added on top.</a:t>
            </a:r>
          </a:p>
          <a:p>
            <a:pPr marL="0" indent="0">
              <a:buNone/>
              <a:defRPr/>
            </a:pPr>
            <a:endParaRPr lang="en-US" sz="2600" dirty="0">
              <a:latin typeface="Arial" panose="020B0604020202020204" pitchFamily="34" charset="0"/>
              <a:cs typeface="Arial" panose="020B0604020202020204" pitchFamily="34" charset="0"/>
            </a:endParaRPr>
          </a:p>
          <a:p>
            <a:pPr marL="0" indent="0" algn="ctr">
              <a:buNone/>
              <a:defRPr/>
            </a:pPr>
            <a:r>
              <a:rPr lang="en-US" sz="2600" b="1" dirty="0">
                <a:latin typeface="Arial" panose="020B0604020202020204" pitchFamily="34" charset="0"/>
                <a:cs typeface="Arial" panose="020B0604020202020204" pitchFamily="34" charset="0"/>
              </a:rPr>
              <a:t>What do you think </a:t>
            </a:r>
            <a:r>
              <a:rPr lang="en-US" sz="2600" b="1" dirty="0" smtClean="0">
                <a:latin typeface="Arial" panose="020B0604020202020204" pitchFamily="34" charset="0"/>
                <a:cs typeface="Arial" panose="020B0604020202020204" pitchFamily="34" charset="0"/>
              </a:rPr>
              <a:t>happens </a:t>
            </a:r>
            <a:r>
              <a:rPr lang="en-US" sz="2600" b="1" dirty="0">
                <a:latin typeface="Arial" panose="020B0604020202020204" pitchFamily="34" charset="0"/>
                <a:cs typeface="Arial" panose="020B0604020202020204" pitchFamily="34" charset="0"/>
              </a:rPr>
              <a:t>to all this rubbish? </a:t>
            </a:r>
            <a:endParaRPr lang="en-US" sz="2600" dirty="0">
              <a:latin typeface="Arial" panose="020B0604020202020204" pitchFamily="34" charset="0"/>
              <a:cs typeface="Arial" panose="020B0604020202020204" pitchFamily="34" charset="0"/>
            </a:endParaRPr>
          </a:p>
          <a:p>
            <a:endParaRPr lang="en-AU" dirty="0"/>
          </a:p>
        </p:txBody>
      </p:sp>
      <p:pic>
        <p:nvPicPr>
          <p:cNvPr id="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76300" y="1690688"/>
            <a:ext cx="5181600" cy="393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4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latin typeface="Arial" panose="020B0604020202020204" pitchFamily="34" charset="0"/>
                <a:cs typeface="Arial" panose="020B0604020202020204" pitchFamily="34" charset="0"/>
              </a:rPr>
              <a:t>What happens to organic waste at landfill?</a:t>
            </a:r>
            <a:endParaRPr lang="en-AU" dirty="0"/>
          </a:p>
        </p:txBody>
      </p:sp>
      <p:sp>
        <p:nvSpPr>
          <p:cNvPr id="3" name="Content Placeholder 2"/>
          <p:cNvSpPr>
            <a:spLocks noGrp="1"/>
          </p:cNvSpPr>
          <p:nvPr>
            <p:ph sz="half" idx="1"/>
          </p:nvPr>
        </p:nvSpPr>
        <p:spPr>
          <a:xfrm>
            <a:off x="838200" y="1825625"/>
            <a:ext cx="5181600" cy="4540006"/>
          </a:xfrm>
        </p:spPr>
        <p:txBody>
          <a:bodyPr>
            <a:normAutofit/>
          </a:bodyPr>
          <a:lstStyle/>
          <a:p>
            <a:pPr>
              <a:defRPr/>
            </a:pPr>
            <a:r>
              <a:rPr lang="en-US" sz="1900" dirty="0">
                <a:latin typeface="Arial" panose="020B0604020202020204" pitchFamily="34" charset="0"/>
                <a:cs typeface="Arial" panose="020B0604020202020204" pitchFamily="34" charset="0"/>
              </a:rPr>
              <a:t>When large quantities of organic waste break down (decomposes) in landfill it can create a gas called </a:t>
            </a:r>
            <a:r>
              <a:rPr lang="en-US" sz="1900" b="1" dirty="0">
                <a:latin typeface="Arial" panose="020B0604020202020204" pitchFamily="34" charset="0"/>
                <a:cs typeface="Arial" panose="020B0604020202020204" pitchFamily="34" charset="0"/>
              </a:rPr>
              <a:t>METHANE</a:t>
            </a:r>
            <a:r>
              <a:rPr lang="en-US" sz="1900" dirty="0">
                <a:latin typeface="Arial" panose="020B0604020202020204" pitchFamily="34" charset="0"/>
                <a:cs typeface="Arial" panose="020B0604020202020204" pitchFamily="34" charset="0"/>
              </a:rPr>
              <a:t> </a:t>
            </a:r>
          </a:p>
          <a:p>
            <a:pPr>
              <a:defRPr/>
            </a:pPr>
            <a:r>
              <a:rPr lang="en-US" sz="1900" dirty="0">
                <a:latin typeface="Arial" panose="020B0604020202020204" pitchFamily="34" charset="0"/>
                <a:cs typeface="Arial" panose="020B0604020202020204" pitchFamily="34" charset="0"/>
              </a:rPr>
              <a:t>Methane is a </a:t>
            </a:r>
            <a:r>
              <a:rPr lang="en-US" sz="1900" b="1" dirty="0">
                <a:latin typeface="Arial" panose="020B0604020202020204" pitchFamily="34" charset="0"/>
                <a:cs typeface="Arial" panose="020B0604020202020204" pitchFamily="34" charset="0"/>
              </a:rPr>
              <a:t>GREENHOUSE GAS </a:t>
            </a:r>
            <a:r>
              <a:rPr lang="en-US" sz="1900" dirty="0">
                <a:latin typeface="Arial" panose="020B0604020202020204" pitchFamily="34" charset="0"/>
                <a:cs typeface="Arial" panose="020B0604020202020204" pitchFamily="34" charset="0"/>
              </a:rPr>
              <a:t>that can cause damage to the environment if it is allowed to escape</a:t>
            </a:r>
          </a:p>
          <a:p>
            <a:pPr>
              <a:defRPr/>
            </a:pPr>
            <a:r>
              <a:rPr lang="en-US" sz="1900" dirty="0">
                <a:latin typeface="Arial" panose="020B0604020202020204" pitchFamily="34" charset="0"/>
                <a:cs typeface="Arial" panose="020B0604020202020204" pitchFamily="34" charset="0"/>
              </a:rPr>
              <a:t>When the rotting organic waste mixes with rainwater, this creates a liquid called </a:t>
            </a:r>
            <a:r>
              <a:rPr lang="en-US" sz="1900" b="1" dirty="0">
                <a:latin typeface="Arial" panose="020B0604020202020204" pitchFamily="34" charset="0"/>
                <a:cs typeface="Arial" panose="020B0604020202020204" pitchFamily="34" charset="0"/>
              </a:rPr>
              <a:t>LEACHATE</a:t>
            </a:r>
          </a:p>
          <a:p>
            <a:pPr>
              <a:defRPr/>
            </a:pPr>
            <a:r>
              <a:rPr lang="en-US" sz="1900" dirty="0">
                <a:latin typeface="Arial" panose="020B0604020202020204" pitchFamily="34" charset="0"/>
                <a:cs typeface="Arial" panose="020B0604020202020204" pitchFamily="34" charset="0"/>
              </a:rPr>
              <a:t>Leachate is a </a:t>
            </a:r>
            <a:r>
              <a:rPr lang="en-US" sz="1900" b="1" dirty="0">
                <a:latin typeface="Arial" panose="020B0604020202020204" pitchFamily="34" charset="0"/>
                <a:cs typeface="Arial" panose="020B0604020202020204" pitchFamily="34" charset="0"/>
              </a:rPr>
              <a:t>POLLUTANT</a:t>
            </a:r>
            <a:r>
              <a:rPr lang="en-US" sz="1900" dirty="0">
                <a:latin typeface="Arial" panose="020B0604020202020204" pitchFamily="34" charset="0"/>
                <a:cs typeface="Arial" panose="020B0604020202020204" pitchFamily="34" charset="0"/>
              </a:rPr>
              <a:t> and must be carefully managed to ensure it does not escape into waterways </a:t>
            </a:r>
          </a:p>
          <a:p>
            <a:pPr>
              <a:defRPr/>
            </a:pPr>
            <a:r>
              <a:rPr lang="en-US" sz="1900" dirty="0">
                <a:latin typeface="Arial" panose="020B0604020202020204" pitchFamily="34" charset="0"/>
                <a:cs typeface="Arial" panose="020B0604020202020204" pitchFamily="34" charset="0"/>
              </a:rPr>
              <a:t>Landfills are carefully managed to protect the environment</a:t>
            </a:r>
          </a:p>
          <a:p>
            <a:endParaRPr lang="en-AU"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446" y="1607512"/>
            <a:ext cx="5339267" cy="3848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3030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dirty="0">
                <a:latin typeface="Arial" panose="020B0604020202020204" pitchFamily="34" charset="0"/>
                <a:cs typeface="Arial" panose="020B0604020202020204" pitchFamily="34" charset="0"/>
              </a:rPr>
              <a:t>Running out of space</a:t>
            </a:r>
            <a:endParaRPr lang="en-AU"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038" y="2051825"/>
            <a:ext cx="4145093" cy="4151470"/>
          </a:xfrm>
          <a:prstGeom prst="rect">
            <a:avLst/>
          </a:prstGeom>
        </p:spPr>
      </p:pic>
      <p:sp>
        <p:nvSpPr>
          <p:cNvPr id="6" name="Title 1"/>
          <p:cNvSpPr txBox="1">
            <a:spLocks/>
          </p:cNvSpPr>
          <p:nvPr/>
        </p:nvSpPr>
        <p:spPr>
          <a:xfrm rot="2037403">
            <a:off x="6926811" y="1273901"/>
            <a:ext cx="2321560" cy="1916112"/>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en-US" b="1" dirty="0" smtClean="0">
                <a:latin typeface="Arial" panose="020B0604020202020204" pitchFamily="34" charset="0"/>
                <a:cs typeface="Arial" panose="020B0604020202020204" pitchFamily="34" charset="0"/>
              </a:rPr>
              <a:t>FULL</a:t>
            </a:r>
          </a:p>
          <a:p>
            <a:r>
              <a:rPr lang="en-US" sz="2800" b="1" dirty="0" smtClean="0">
                <a:latin typeface="Arial" panose="020B0604020202020204" pitchFamily="34" charset="0"/>
                <a:cs typeface="Arial" panose="020B0604020202020204" pitchFamily="34" charset="0"/>
              </a:rPr>
              <a:t>Next landfill </a:t>
            </a:r>
          </a:p>
          <a:p>
            <a:r>
              <a:rPr lang="en-US" sz="2800" b="1" dirty="0" smtClean="0">
                <a:latin typeface="Arial" panose="020B0604020202020204" pitchFamily="34" charset="0"/>
                <a:cs typeface="Arial" panose="020B0604020202020204" pitchFamily="34" charset="0"/>
              </a:rPr>
              <a:t>384,400km</a:t>
            </a:r>
          </a:p>
          <a:p>
            <a:r>
              <a:rPr lang="en-US" sz="1400" b="1" dirty="0" smtClean="0">
                <a:latin typeface="Arial" panose="020B0604020202020204" pitchFamily="34" charset="0"/>
                <a:cs typeface="Arial" panose="020B0604020202020204" pitchFamily="34" charset="0"/>
              </a:rPr>
              <a:t>(The moon)</a:t>
            </a:r>
            <a:endParaRPr lang="en-AU" sz="1400" b="1" dirty="0">
              <a:latin typeface="Arial" panose="020B0604020202020204" pitchFamily="34" charset="0"/>
              <a:cs typeface="Arial" panose="020B0604020202020204" pitchFamily="34" charset="0"/>
            </a:endParaRPr>
          </a:p>
        </p:txBody>
      </p:sp>
      <p:sp>
        <p:nvSpPr>
          <p:cNvPr id="7" name="Rectangle 6"/>
          <p:cNvSpPr/>
          <p:nvPr/>
        </p:nvSpPr>
        <p:spPr>
          <a:xfrm rot="2126026">
            <a:off x="7088357" y="2939852"/>
            <a:ext cx="413734" cy="8151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Up Arrow 7"/>
          <p:cNvSpPr/>
          <p:nvPr/>
        </p:nvSpPr>
        <p:spPr>
          <a:xfrm rot="2082593">
            <a:off x="8373277" y="2831950"/>
            <a:ext cx="414661" cy="69865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63563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Why recycle organics?</a:t>
            </a:r>
            <a:endParaRPr lang="en-AU" dirty="0"/>
          </a:p>
        </p:txBody>
      </p:sp>
      <p:sp>
        <p:nvSpPr>
          <p:cNvPr id="3" name="Content Placeholder 2"/>
          <p:cNvSpPr>
            <a:spLocks noGrp="1"/>
          </p:cNvSpPr>
          <p:nvPr>
            <p:ph sz="half" idx="1"/>
          </p:nvPr>
        </p:nvSpPr>
        <p:spPr/>
        <p:txBody>
          <a:bodyPr>
            <a:normAutofit fontScale="70000" lnSpcReduction="20000"/>
          </a:bodyPr>
          <a:lstStyle/>
          <a:p>
            <a:pPr marL="0" indent="0">
              <a:buNone/>
              <a:defRPr/>
            </a:pPr>
            <a:r>
              <a:rPr lang="en-AU" b="1" dirty="0">
                <a:latin typeface="Arial" panose="020B0604020202020204" pitchFamily="34" charset="0"/>
                <a:cs typeface="Arial" panose="020B0604020202020204" pitchFamily="34" charset="0"/>
              </a:rPr>
              <a:t>Environmental benefits</a:t>
            </a:r>
          </a:p>
          <a:p>
            <a:pPr>
              <a:buNone/>
              <a:defRPr/>
            </a:pPr>
            <a:endParaRPr lang="en-AU" b="1" dirty="0">
              <a:latin typeface="Arial" panose="020B0604020202020204" pitchFamily="34" charset="0"/>
              <a:cs typeface="Arial" panose="020B0604020202020204" pitchFamily="34" charset="0"/>
            </a:endParaRPr>
          </a:p>
          <a:p>
            <a:pPr>
              <a:buClr>
                <a:srgbClr val="006666"/>
              </a:buClr>
              <a:buFont typeface="Wingdings" pitchFamily="2" charset="2"/>
              <a:buChar char="ü"/>
              <a:defRPr/>
            </a:pPr>
            <a:r>
              <a:rPr lang="en-AU" dirty="0">
                <a:latin typeface="Arial" panose="020B0604020202020204" pitchFamily="34" charset="0"/>
                <a:cs typeface="Arial" panose="020B0604020202020204" pitchFamily="34" charset="0"/>
              </a:rPr>
              <a:t> Extend the life of landfills</a:t>
            </a:r>
          </a:p>
          <a:p>
            <a:pPr>
              <a:buClr>
                <a:schemeClr val="hlink"/>
              </a:buClr>
              <a:defRPr/>
            </a:pPr>
            <a:endParaRPr lang="en-AU" dirty="0">
              <a:latin typeface="Arial" panose="020B0604020202020204" pitchFamily="34" charset="0"/>
              <a:cs typeface="Arial" panose="020B0604020202020204" pitchFamily="34" charset="0"/>
            </a:endParaRPr>
          </a:p>
          <a:p>
            <a:pPr>
              <a:buClr>
                <a:srgbClr val="006666"/>
              </a:buClr>
              <a:buFont typeface="Wingdings" pitchFamily="2" charset="2"/>
              <a:buChar char="ü"/>
              <a:defRPr/>
            </a:pPr>
            <a:r>
              <a:rPr lang="en-AU" dirty="0">
                <a:latin typeface="Arial" panose="020B0604020202020204" pitchFamily="34" charset="0"/>
                <a:cs typeface="Arial" panose="020B0604020202020204" pitchFamily="34" charset="0"/>
              </a:rPr>
              <a:t> Reduces greenhouse gas emissions</a:t>
            </a:r>
          </a:p>
          <a:p>
            <a:pPr>
              <a:defRPr/>
            </a:pPr>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a:p>
            <a:pPr marL="0" indent="0">
              <a:buNone/>
              <a:defRPr/>
            </a:pPr>
            <a:r>
              <a:rPr lang="en-US" b="1" dirty="0">
                <a:latin typeface="Arial" panose="020B0604020202020204" pitchFamily="34" charset="0"/>
                <a:cs typeface="Arial" panose="020B0604020202020204" pitchFamily="34" charset="0"/>
              </a:rPr>
              <a:t>Valuable resource</a:t>
            </a:r>
          </a:p>
          <a:p>
            <a:pPr>
              <a:defRPr/>
            </a:pPr>
            <a:endParaRPr lang="en-US" b="1" dirty="0">
              <a:latin typeface="Arial" panose="020B0604020202020204" pitchFamily="34" charset="0"/>
              <a:cs typeface="Arial" panose="020B0604020202020204" pitchFamily="34" charset="0"/>
            </a:endParaRPr>
          </a:p>
          <a:p>
            <a:pPr>
              <a:buClr>
                <a:srgbClr val="006666"/>
              </a:buClr>
              <a:buFont typeface="Wingdings" pitchFamily="2" charset="2"/>
              <a:buChar char="ü"/>
              <a:defRPr/>
            </a:pPr>
            <a:r>
              <a:rPr lang="en-AU" dirty="0">
                <a:latin typeface="Arial" panose="020B0604020202020204" pitchFamily="34" charset="0"/>
                <a:cs typeface="Arial" panose="020B0604020202020204" pitchFamily="34" charset="0"/>
              </a:rPr>
              <a:t> Free natural </a:t>
            </a:r>
            <a:r>
              <a:rPr lang="en-AU" dirty="0" smtClean="0">
                <a:latin typeface="Arial" panose="020B0604020202020204" pitchFamily="34" charset="0"/>
                <a:cs typeface="Arial" panose="020B0604020202020204" pitchFamily="34" charset="0"/>
              </a:rPr>
              <a:t>fertiliser</a:t>
            </a:r>
            <a:endParaRPr lang="en-AU" dirty="0">
              <a:latin typeface="Arial" panose="020B0604020202020204" pitchFamily="34" charset="0"/>
              <a:cs typeface="Arial" panose="020B0604020202020204" pitchFamily="34" charset="0"/>
            </a:endParaRPr>
          </a:p>
          <a:p>
            <a:pPr marL="0" indent="0">
              <a:buClr>
                <a:schemeClr val="hlink"/>
              </a:buClr>
              <a:buNone/>
              <a:defRPr/>
            </a:pPr>
            <a:endParaRPr lang="en-AU" dirty="0">
              <a:latin typeface="Arial" panose="020B0604020202020204" pitchFamily="34" charset="0"/>
              <a:cs typeface="Arial" panose="020B0604020202020204" pitchFamily="34" charset="0"/>
            </a:endParaRPr>
          </a:p>
          <a:p>
            <a:pPr>
              <a:buClr>
                <a:srgbClr val="006666"/>
              </a:buClr>
              <a:buFont typeface="Wingdings" pitchFamily="2" charset="2"/>
              <a:buChar char="ü"/>
              <a:defRPr/>
            </a:pPr>
            <a:r>
              <a:rPr lang="en-AU" dirty="0">
                <a:latin typeface="Arial" panose="020B0604020202020204" pitchFamily="34" charset="0"/>
                <a:cs typeface="Arial" panose="020B0604020202020204" pitchFamily="34" charset="0"/>
              </a:rPr>
              <a:t> Improves soil structure </a:t>
            </a:r>
          </a:p>
          <a:p>
            <a:pPr>
              <a:buClr>
                <a:schemeClr val="hlink"/>
              </a:buClr>
              <a:defRPr/>
            </a:pPr>
            <a:endParaRPr lang="en-AU" dirty="0">
              <a:latin typeface="Arial" panose="020B0604020202020204" pitchFamily="34" charset="0"/>
              <a:cs typeface="Arial" panose="020B0604020202020204" pitchFamily="34" charset="0"/>
            </a:endParaRPr>
          </a:p>
          <a:p>
            <a:pPr>
              <a:buClr>
                <a:srgbClr val="006666"/>
              </a:buClr>
              <a:buFont typeface="Wingdings" pitchFamily="2" charset="2"/>
              <a:buChar char="ü"/>
              <a:defRPr/>
            </a:pPr>
            <a:r>
              <a:rPr lang="en-AU" dirty="0">
                <a:latin typeface="Arial" panose="020B0604020202020204" pitchFamily="34" charset="0"/>
                <a:cs typeface="Arial" panose="020B0604020202020204" pitchFamily="34" charset="0"/>
              </a:rPr>
              <a:t> Improves water retention properties</a:t>
            </a:r>
          </a:p>
          <a:p>
            <a:endParaRPr lang="en-AU" dirty="0"/>
          </a:p>
        </p:txBody>
      </p:sp>
      <p:pic>
        <p:nvPicPr>
          <p:cNvPr id="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59711" y="365125"/>
            <a:ext cx="2721882" cy="305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024"/>
          <a:stretch/>
        </p:blipFill>
        <p:spPr bwMode="auto">
          <a:xfrm>
            <a:off x="6019800" y="3530619"/>
            <a:ext cx="3437884" cy="2646344"/>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428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928" y="187978"/>
            <a:ext cx="10515600" cy="1325563"/>
          </a:xfrm>
        </p:spPr>
        <p:txBody>
          <a:bodyPr/>
          <a:lstStyle/>
          <a:p>
            <a:r>
              <a:rPr lang="en-US" dirty="0">
                <a:latin typeface="Arial" panose="020B0604020202020204" pitchFamily="34" charset="0"/>
                <a:cs typeface="Arial" panose="020B0604020202020204" pitchFamily="34" charset="0"/>
              </a:rPr>
              <a:t>Closing the </a:t>
            </a:r>
            <a:r>
              <a:rPr lang="en-US" dirty="0"/>
              <a:t>l</a:t>
            </a:r>
            <a:r>
              <a:rPr lang="en-US" dirty="0" smtClean="0">
                <a:latin typeface="Arial" panose="020B0604020202020204" pitchFamily="34" charset="0"/>
                <a:cs typeface="Arial" panose="020B0604020202020204" pitchFamily="34" charset="0"/>
              </a:rPr>
              <a:t>oop</a:t>
            </a:r>
            <a:endParaRPr lang="en-AU" dirty="0"/>
          </a:p>
        </p:txBody>
      </p:sp>
      <p:grpSp>
        <p:nvGrpSpPr>
          <p:cNvPr id="5" name="Group 4"/>
          <p:cNvGrpSpPr/>
          <p:nvPr/>
        </p:nvGrpSpPr>
        <p:grpSpPr>
          <a:xfrm>
            <a:off x="2340523" y="951168"/>
            <a:ext cx="8038975" cy="5016782"/>
            <a:chOff x="2340523" y="951168"/>
            <a:chExt cx="8038975" cy="5016782"/>
          </a:xfrm>
        </p:grpSpPr>
        <p:sp>
          <p:nvSpPr>
            <p:cNvPr id="6" name="Straight Connector 8"/>
            <p:cNvSpPr/>
            <p:nvPr/>
          </p:nvSpPr>
          <p:spPr>
            <a:xfrm>
              <a:off x="4483000" y="1655980"/>
              <a:ext cx="3605803" cy="3605803"/>
            </a:xfrm>
            <a:custGeom>
              <a:avLst/>
              <a:gdLst/>
              <a:ahLst/>
              <a:cxnLst/>
              <a:rect l="0" t="0" r="0" b="0"/>
              <a:pathLst>
                <a:path>
                  <a:moveTo>
                    <a:pt x="3379737" y="2676998"/>
                  </a:moveTo>
                  <a:arcTo wR="1802901" hR="1802901" stAng="1740070" swAng="1087734"/>
                </a:path>
              </a:pathLst>
            </a:custGeom>
            <a:solidFill>
              <a:srgbClr val="006666"/>
            </a:solid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sp>
        <p:grpSp>
          <p:nvGrpSpPr>
            <p:cNvPr id="7" name="Group 6"/>
            <p:cNvGrpSpPr/>
            <p:nvPr/>
          </p:nvGrpSpPr>
          <p:grpSpPr>
            <a:xfrm>
              <a:off x="2340523" y="2733620"/>
              <a:ext cx="3312539" cy="1450525"/>
              <a:chOff x="2340523" y="2733620"/>
              <a:chExt cx="3312539" cy="1450525"/>
            </a:xfrm>
          </p:grpSpPr>
          <p:grpSp>
            <p:nvGrpSpPr>
              <p:cNvPr id="23" name="Group 22"/>
              <p:cNvGrpSpPr/>
              <p:nvPr/>
            </p:nvGrpSpPr>
            <p:grpSpPr>
              <a:xfrm>
                <a:off x="3461821" y="2733620"/>
                <a:ext cx="2191241" cy="1450525"/>
                <a:chOff x="1566197" y="1623872"/>
                <a:chExt cx="2191241" cy="1450525"/>
              </a:xfrm>
            </p:grpSpPr>
            <p:sp>
              <p:nvSpPr>
                <p:cNvPr id="25" name="Rounded Rectangle 24"/>
                <p:cNvSpPr/>
                <p:nvPr/>
              </p:nvSpPr>
              <p:spPr>
                <a:xfrm>
                  <a:off x="1566197" y="1623872"/>
                  <a:ext cx="2191241" cy="1450525"/>
                </a:xfrm>
                <a:prstGeom prst="roundRect">
                  <a:avLst/>
                </a:prstGeom>
                <a:blipFill rotWithShape="0">
                  <a:blip r:embed="rId2"/>
                  <a:stretch>
                    <a:fillRect/>
                  </a:stretch>
                </a:blipFill>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26" name="Rounded Rectangle 13"/>
                <p:cNvSpPr txBox="1"/>
                <p:nvPr/>
              </p:nvSpPr>
              <p:spPr>
                <a:xfrm>
                  <a:off x="1637006" y="1694681"/>
                  <a:ext cx="2049623" cy="1308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0" tIns="240030" rIns="240030" bIns="240030" numCol="1" spcCol="1270" anchor="t" anchorCtr="0">
                  <a:noAutofit/>
                </a:bodyPr>
                <a:lstStyle/>
                <a:p>
                  <a:pPr lvl="0" algn="ctr" defTabSz="2800350">
                    <a:lnSpc>
                      <a:spcPct val="90000"/>
                    </a:lnSpc>
                    <a:spcBef>
                      <a:spcPct val="0"/>
                    </a:spcBef>
                    <a:spcAft>
                      <a:spcPct val="35000"/>
                    </a:spcAft>
                  </a:pPr>
                  <a:endParaRPr lang="en-AU" sz="6300" b="0" kern="1200" dirty="0">
                    <a:solidFill>
                      <a:schemeClr val="tx1"/>
                    </a:solidFill>
                  </a:endParaRPr>
                </a:p>
              </p:txBody>
            </p:sp>
          </p:grpSp>
          <p:sp>
            <p:nvSpPr>
              <p:cNvPr id="24" name="TextBox 17"/>
              <p:cNvSpPr txBox="1">
                <a:spLocks noChangeArrowheads="1"/>
              </p:cNvSpPr>
              <p:nvPr/>
            </p:nvSpPr>
            <p:spPr bwMode="auto">
              <a:xfrm>
                <a:off x="2340523" y="3135053"/>
                <a:ext cx="992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dirty="0"/>
                  <a:t>Organic</a:t>
                </a:r>
              </a:p>
              <a:p>
                <a:pPr algn="r" eaLnBrk="1" hangingPunct="1">
                  <a:spcBef>
                    <a:spcPct val="0"/>
                  </a:spcBef>
                  <a:buFontTx/>
                  <a:buNone/>
                </a:pPr>
                <a:r>
                  <a:rPr lang="en-US" altLang="en-US" sz="1800" dirty="0"/>
                  <a:t>waste</a:t>
                </a:r>
                <a:endParaRPr lang="en-AU" altLang="en-US" sz="1800" dirty="0"/>
              </a:p>
            </p:txBody>
          </p:sp>
        </p:grpSp>
        <p:grpSp>
          <p:nvGrpSpPr>
            <p:cNvPr id="8" name="Group 7"/>
            <p:cNvGrpSpPr/>
            <p:nvPr/>
          </p:nvGrpSpPr>
          <p:grpSpPr>
            <a:xfrm>
              <a:off x="5243707" y="951168"/>
              <a:ext cx="3478960" cy="1409625"/>
              <a:chOff x="5243707" y="951168"/>
              <a:chExt cx="3478960" cy="1409625"/>
            </a:xfrm>
          </p:grpSpPr>
          <p:grpSp>
            <p:nvGrpSpPr>
              <p:cNvPr id="19" name="Group 18"/>
              <p:cNvGrpSpPr/>
              <p:nvPr/>
            </p:nvGrpSpPr>
            <p:grpSpPr>
              <a:xfrm>
                <a:off x="5243707" y="951168"/>
                <a:ext cx="2084389" cy="1409625"/>
                <a:chOff x="3348083" y="-158580"/>
                <a:chExt cx="2084389" cy="1409625"/>
              </a:xfrm>
            </p:grpSpPr>
            <p:sp>
              <p:nvSpPr>
                <p:cNvPr id="21" name="Rounded Rectangle 20"/>
                <p:cNvSpPr/>
                <p:nvPr/>
              </p:nvSpPr>
              <p:spPr>
                <a:xfrm>
                  <a:off x="3348083" y="-158580"/>
                  <a:ext cx="2084389" cy="1409625"/>
                </a:xfrm>
                <a:prstGeom prst="roundRect">
                  <a:avLst/>
                </a:prstGeom>
                <a:blipFill rotWithShape="0">
                  <a:blip r:embed="rId3"/>
                  <a:stretch>
                    <a:fillRect/>
                  </a:stretch>
                </a:blipFill>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22" name="Rounded Rectangle 4"/>
                <p:cNvSpPr txBox="1"/>
                <p:nvPr/>
              </p:nvSpPr>
              <p:spPr>
                <a:xfrm>
                  <a:off x="3416895" y="-89768"/>
                  <a:ext cx="1946765" cy="12720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2410" tIns="232410" rIns="232410" bIns="232410" numCol="1" spcCol="1270" anchor="t" anchorCtr="0">
                  <a:noAutofit/>
                </a:bodyPr>
                <a:lstStyle/>
                <a:p>
                  <a:pPr lvl="0" algn="ctr" defTabSz="2711450">
                    <a:lnSpc>
                      <a:spcPct val="90000"/>
                    </a:lnSpc>
                    <a:spcBef>
                      <a:spcPct val="0"/>
                    </a:spcBef>
                    <a:spcAft>
                      <a:spcPct val="35000"/>
                    </a:spcAft>
                  </a:pPr>
                  <a:endParaRPr lang="en-AU" sz="6100" b="0" kern="1200" dirty="0">
                    <a:solidFill>
                      <a:schemeClr val="bg1"/>
                    </a:solidFill>
                  </a:endParaRPr>
                </a:p>
              </p:txBody>
            </p:sp>
          </p:grpSp>
          <p:sp>
            <p:nvSpPr>
              <p:cNvPr id="20" name="TextBox 2"/>
              <p:cNvSpPr txBox="1">
                <a:spLocks noChangeArrowheads="1"/>
              </p:cNvSpPr>
              <p:nvPr/>
            </p:nvSpPr>
            <p:spPr bwMode="auto">
              <a:xfrm>
                <a:off x="7285980" y="1061500"/>
                <a:ext cx="14366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dirty="0"/>
                  <a:t>Composting or worm farming</a:t>
                </a:r>
                <a:endParaRPr lang="en-AU" altLang="en-US" sz="1800" dirty="0"/>
              </a:p>
            </p:txBody>
          </p:sp>
        </p:grpSp>
        <p:grpSp>
          <p:nvGrpSpPr>
            <p:cNvPr id="9" name="Group 8"/>
            <p:cNvGrpSpPr/>
            <p:nvPr/>
          </p:nvGrpSpPr>
          <p:grpSpPr>
            <a:xfrm>
              <a:off x="7067063" y="2752350"/>
              <a:ext cx="3312435" cy="1413064"/>
              <a:chOff x="7067063" y="2752350"/>
              <a:chExt cx="3312435" cy="1413064"/>
            </a:xfrm>
          </p:grpSpPr>
          <p:grpSp>
            <p:nvGrpSpPr>
              <p:cNvPr id="15" name="Group 14"/>
              <p:cNvGrpSpPr/>
              <p:nvPr/>
            </p:nvGrpSpPr>
            <p:grpSpPr>
              <a:xfrm>
                <a:off x="7067063" y="2752350"/>
                <a:ext cx="2043482" cy="1413064"/>
                <a:chOff x="5171439" y="1642602"/>
                <a:chExt cx="2043482" cy="1413064"/>
              </a:xfrm>
            </p:grpSpPr>
            <p:sp>
              <p:nvSpPr>
                <p:cNvPr id="17" name="Rounded Rectangle 16"/>
                <p:cNvSpPr/>
                <p:nvPr/>
              </p:nvSpPr>
              <p:spPr>
                <a:xfrm>
                  <a:off x="5171439" y="1642602"/>
                  <a:ext cx="2043482" cy="1413064"/>
                </a:xfrm>
                <a:prstGeom prst="roundRect">
                  <a:avLst/>
                </a:prstGeom>
                <a:blipFill rotWithShape="0">
                  <a:blip r:embed="rId4"/>
                  <a:stretch>
                    <a:fillRect/>
                  </a:stretch>
                </a:blipFill>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18" name="Rounded Rectangle 7"/>
                <p:cNvSpPr txBox="1"/>
                <p:nvPr/>
              </p:nvSpPr>
              <p:spPr>
                <a:xfrm>
                  <a:off x="5240419" y="1711582"/>
                  <a:ext cx="1905522" cy="1275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2410" tIns="232410" rIns="232410" bIns="232410" numCol="1" spcCol="1270" anchor="t" anchorCtr="0">
                  <a:noAutofit/>
                </a:bodyPr>
                <a:lstStyle/>
                <a:p>
                  <a:pPr lvl="0" algn="ctr" defTabSz="2711450">
                    <a:lnSpc>
                      <a:spcPct val="90000"/>
                    </a:lnSpc>
                    <a:spcBef>
                      <a:spcPct val="0"/>
                    </a:spcBef>
                    <a:spcAft>
                      <a:spcPct val="35000"/>
                    </a:spcAft>
                  </a:pPr>
                  <a:endParaRPr lang="en-AU" sz="6100" b="0" kern="1200" dirty="0"/>
                </a:p>
              </p:txBody>
            </p:sp>
          </p:grpSp>
          <p:sp>
            <p:nvSpPr>
              <p:cNvPr id="16" name="TextBox 18"/>
              <p:cNvSpPr txBox="1">
                <a:spLocks noChangeArrowheads="1"/>
              </p:cNvSpPr>
              <p:nvPr/>
            </p:nvSpPr>
            <p:spPr bwMode="auto">
              <a:xfrm>
                <a:off x="9182523" y="2918630"/>
                <a:ext cx="1196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Nutrients returned to soil</a:t>
                </a:r>
                <a:endParaRPr lang="en-AU" altLang="en-US" sz="1800" dirty="0"/>
              </a:p>
            </p:txBody>
          </p:sp>
        </p:grpSp>
        <p:grpSp>
          <p:nvGrpSpPr>
            <p:cNvPr id="10" name="Group 9"/>
            <p:cNvGrpSpPr/>
            <p:nvPr/>
          </p:nvGrpSpPr>
          <p:grpSpPr>
            <a:xfrm>
              <a:off x="3863121" y="4555618"/>
              <a:ext cx="3506303" cy="1412332"/>
              <a:chOff x="3863121" y="4555618"/>
              <a:chExt cx="3506303" cy="1412332"/>
            </a:xfrm>
          </p:grpSpPr>
          <p:grpSp>
            <p:nvGrpSpPr>
              <p:cNvPr id="11" name="Group 10"/>
              <p:cNvGrpSpPr/>
              <p:nvPr/>
            </p:nvGrpSpPr>
            <p:grpSpPr>
              <a:xfrm>
                <a:off x="5202381" y="4555618"/>
                <a:ext cx="2167043" cy="1412332"/>
                <a:chOff x="3306757" y="3445870"/>
                <a:chExt cx="2167043" cy="1412332"/>
              </a:xfrm>
            </p:grpSpPr>
            <p:sp>
              <p:nvSpPr>
                <p:cNvPr id="13" name="Rounded Rectangle 12"/>
                <p:cNvSpPr/>
                <p:nvPr/>
              </p:nvSpPr>
              <p:spPr>
                <a:xfrm>
                  <a:off x="3306757" y="3445870"/>
                  <a:ext cx="2167043" cy="1412332"/>
                </a:xfrm>
                <a:prstGeom prst="roundRect">
                  <a:avLst/>
                </a:prstGeom>
                <a:blipFill rotWithShape="0">
                  <a:blip r:embed="rId5"/>
                  <a:stretch>
                    <a:fillRect/>
                  </a:stretch>
                </a:blipFill>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14" name="Rounded Rectangle 10"/>
                <p:cNvSpPr txBox="1"/>
                <p:nvPr/>
              </p:nvSpPr>
              <p:spPr>
                <a:xfrm>
                  <a:off x="3375701" y="3514814"/>
                  <a:ext cx="2029155" cy="12744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2410" tIns="232410" rIns="232410" bIns="232410" numCol="1" spcCol="1270" anchor="t" anchorCtr="0">
                  <a:noAutofit/>
                </a:bodyPr>
                <a:lstStyle/>
                <a:p>
                  <a:pPr lvl="0" algn="ctr" defTabSz="2711450">
                    <a:lnSpc>
                      <a:spcPct val="90000"/>
                    </a:lnSpc>
                    <a:spcBef>
                      <a:spcPct val="0"/>
                    </a:spcBef>
                    <a:spcAft>
                      <a:spcPct val="35000"/>
                    </a:spcAft>
                  </a:pPr>
                  <a:endParaRPr lang="en-AU" sz="6100" b="0" kern="1200" dirty="0">
                    <a:solidFill>
                      <a:schemeClr val="bg1"/>
                    </a:solidFill>
                  </a:endParaRPr>
                </a:p>
              </p:txBody>
            </p:sp>
          </p:grpSp>
          <p:sp>
            <p:nvSpPr>
              <p:cNvPr id="12" name="TextBox 19"/>
              <p:cNvSpPr txBox="1">
                <a:spLocks noChangeArrowheads="1"/>
              </p:cNvSpPr>
              <p:nvPr/>
            </p:nvSpPr>
            <p:spPr bwMode="auto">
              <a:xfrm>
                <a:off x="3863121" y="4858480"/>
                <a:ext cx="14716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Improved plant productivity</a:t>
                </a:r>
                <a:endParaRPr lang="en-AU" altLang="en-US" sz="1800" dirty="0"/>
              </a:p>
            </p:txBody>
          </p:sp>
        </p:grpSp>
      </p:grpSp>
      <p:sp>
        <p:nvSpPr>
          <p:cNvPr id="27" name="Straight Connector 14"/>
          <p:cNvSpPr/>
          <p:nvPr/>
        </p:nvSpPr>
        <p:spPr>
          <a:xfrm>
            <a:off x="4602124" y="1563885"/>
            <a:ext cx="3605803" cy="3605803"/>
          </a:xfrm>
          <a:custGeom>
            <a:avLst/>
            <a:gdLst/>
            <a:ahLst/>
            <a:cxnLst/>
            <a:rect l="0" t="0" r="0" b="0"/>
            <a:pathLst>
              <a:path>
                <a:moveTo>
                  <a:pt x="187520" y="1002279"/>
                </a:moveTo>
                <a:arcTo wR="1802901" hR="1802901" stAng="12381849" swAng="1063856"/>
              </a:path>
            </a:pathLst>
          </a:custGeom>
          <a:solidFill>
            <a:srgbClr val="006666"/>
          </a:solid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txBody>
          <a:bodyPr/>
          <a:lstStyle/>
          <a:p>
            <a:endParaRPr lang="en-AU" dirty="0"/>
          </a:p>
        </p:txBody>
      </p:sp>
      <p:sp>
        <p:nvSpPr>
          <p:cNvPr id="28" name="Straight Connector 5"/>
          <p:cNvSpPr/>
          <p:nvPr/>
        </p:nvSpPr>
        <p:spPr>
          <a:xfrm>
            <a:off x="4483000" y="1666371"/>
            <a:ext cx="3605803" cy="3605803"/>
          </a:xfrm>
          <a:custGeom>
            <a:avLst/>
            <a:gdLst/>
            <a:ahLst/>
            <a:cxnLst/>
            <a:rect l="0" t="0" r="0" b="0"/>
            <a:pathLst>
              <a:path>
                <a:moveTo>
                  <a:pt x="2998892" y="453805"/>
                </a:moveTo>
                <a:arcTo wR="1802901" hR="1802901" stAng="18693443" swAng="1147675"/>
              </a:path>
            </a:pathLst>
          </a:custGeom>
          <a:solidFill>
            <a:srgbClr val="006666"/>
          </a:solid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sp>
      <p:sp>
        <p:nvSpPr>
          <p:cNvPr id="29" name="Straight Connector 11"/>
          <p:cNvSpPr/>
          <p:nvPr/>
        </p:nvSpPr>
        <p:spPr>
          <a:xfrm>
            <a:off x="4605321" y="1756667"/>
            <a:ext cx="3605803" cy="3605803"/>
          </a:xfrm>
          <a:custGeom>
            <a:avLst/>
            <a:gdLst/>
            <a:ahLst/>
            <a:cxnLst/>
            <a:rect l="0" t="0" r="0" b="0"/>
            <a:pathLst>
              <a:path>
                <a:moveTo>
                  <a:pt x="474219" y="3021532"/>
                </a:moveTo>
                <a:arcTo wR="1802901" hR="1802901" stAng="8248429" swAng="1005631"/>
              </a:path>
            </a:pathLst>
          </a:custGeom>
          <a:solidFill>
            <a:srgbClr val="006666"/>
          </a:solid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sp>
    </p:spTree>
    <p:extLst>
      <p:ext uri="{BB962C8B-B14F-4D97-AF65-F5344CB8AC3E}">
        <p14:creationId xmlns:p14="http://schemas.microsoft.com/office/powerpoint/2010/main" val="10572036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2989</Words>
  <Application>Microsoft Office PowerPoint</Application>
  <PresentationFormat>Widescreen</PresentationFormat>
  <Paragraphs>252</Paragraphs>
  <Slides>27</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Office Theme</vt:lpstr>
      <vt:lpstr>Nature’s Recyclers: Composting &amp; Worm Farming</vt:lpstr>
      <vt:lpstr>Food, glorious food!</vt:lpstr>
      <vt:lpstr>What do we throw away each week?</vt:lpstr>
      <vt:lpstr>What is organic waste? </vt:lpstr>
      <vt:lpstr>Where does the rubbish go?</vt:lpstr>
      <vt:lpstr>What happens to organic waste at landfill?</vt:lpstr>
      <vt:lpstr>Running out of space</vt:lpstr>
      <vt:lpstr>Why recycle organics?</vt:lpstr>
      <vt:lpstr>Closing the loop</vt:lpstr>
      <vt:lpstr>What is composting?</vt:lpstr>
      <vt:lpstr>The ADAM recipe</vt:lpstr>
      <vt:lpstr>Aliveness</vt:lpstr>
      <vt:lpstr>Diversity</vt:lpstr>
      <vt:lpstr>Aeration</vt:lpstr>
      <vt:lpstr>Moisture</vt:lpstr>
      <vt:lpstr>Other important factors</vt:lpstr>
      <vt:lpstr>The end product</vt:lpstr>
      <vt:lpstr>Troubleshooting</vt:lpstr>
      <vt:lpstr>Worm farming</vt:lpstr>
      <vt:lpstr>DIY Worm farming</vt:lpstr>
      <vt:lpstr>Compost Worm facts</vt:lpstr>
      <vt:lpstr>Worm farm set-up</vt:lpstr>
      <vt:lpstr>What do worms eat?</vt:lpstr>
      <vt:lpstr>What don’t worms eat?</vt:lpstr>
      <vt:lpstr>Harvesting worm castings</vt:lpstr>
      <vt:lpstr>Troubleshooting</vt:lpstr>
      <vt:lpstr>Pledge of Commitment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EnviroCom Australia</dc:creator>
  <cp:lastModifiedBy>Sandie Johnston</cp:lastModifiedBy>
  <cp:revision>25</cp:revision>
  <dcterms:created xsi:type="dcterms:W3CDTF">2018-12-10T01:10:27Z</dcterms:created>
  <dcterms:modified xsi:type="dcterms:W3CDTF">2019-04-08T02:39:23Z</dcterms:modified>
</cp:coreProperties>
</file>