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3tmk6KA86B8teDqUGEUI3g==" hashData="au6xAgLh6eWq+LsU83CcrToexEPgLwTgK+pSrEzKyePwQDUpeJjkcASwePijntCR1/vs9yAkixX1HCoF/RAQjA=="/>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nald Munro" initials="DM" lastIdx="4" clrIdx="0">
    <p:extLst>
      <p:ext uri="{19B8F6BF-5375-455C-9EA6-DF929625EA0E}">
        <p15:presenceInfo xmlns:p15="http://schemas.microsoft.com/office/powerpoint/2012/main" userId="S-1-5-21-3540893166-56369775-781195849-101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8080"/>
    <a:srgbClr val="33CCCC"/>
    <a:srgbClr val="009900"/>
    <a:srgbClr val="00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74" autoAdjust="0"/>
    <p:restoredTop sz="81860" autoAdjust="0"/>
  </p:normalViewPr>
  <p:slideViewPr>
    <p:cSldViewPr snapToGrid="0">
      <p:cViewPr varScale="1">
        <p:scale>
          <a:sx n="63" d="100"/>
          <a:sy n="63" d="100"/>
        </p:scale>
        <p:origin x="1158" y="72"/>
      </p:cViewPr>
      <p:guideLst/>
    </p:cSldViewPr>
  </p:slideViewPr>
  <p:notesTextViewPr>
    <p:cViewPr>
      <p:scale>
        <a:sx n="1" d="1"/>
        <a:sy n="1" d="1"/>
      </p:scale>
      <p:origin x="0" y="0"/>
    </p:cViewPr>
  </p:notesTextViewPr>
  <p:notesViewPr>
    <p:cSldViewPr snapToGrid="0">
      <p:cViewPr varScale="1">
        <p:scale>
          <a:sx n="59" d="100"/>
          <a:sy n="59" d="100"/>
        </p:scale>
        <p:origin x="3006"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C882E6-E969-4F3E-98EC-CADB09FF42F7}" type="datetimeFigureOut">
              <a:rPr lang="en-AU" smtClean="0"/>
              <a:t>08/04/2019</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B19548-470B-4498-ADC8-65479257F2CC}" type="slidenum">
              <a:rPr lang="en-AU" smtClean="0"/>
              <a:t>‹#›</a:t>
            </a:fld>
            <a:endParaRPr lang="en-AU"/>
          </a:p>
        </p:txBody>
      </p:sp>
    </p:spTree>
    <p:extLst>
      <p:ext uri="{BB962C8B-B14F-4D97-AF65-F5344CB8AC3E}">
        <p14:creationId xmlns:p14="http://schemas.microsoft.com/office/powerpoint/2010/main" val="30089078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Australians are one of the top ten produces of household waste per person in the world</a:t>
            </a:r>
            <a:endParaRPr lang="en-AU" sz="1200" dirty="0" smtClean="0"/>
          </a:p>
          <a:p>
            <a:r>
              <a:rPr lang="en-AU" sz="1200" dirty="0" smtClean="0"/>
              <a:t>On average, an Australian individual will created more than</a:t>
            </a:r>
            <a:r>
              <a:rPr lang="en-AU" sz="1200" baseline="0" dirty="0" smtClean="0"/>
              <a:t> </a:t>
            </a:r>
            <a:r>
              <a:rPr lang="en-AU" sz="1200" dirty="0" smtClean="0"/>
              <a:t>half a tonne (500kg) of household waste each year. </a:t>
            </a:r>
          </a:p>
          <a:p>
            <a:r>
              <a:rPr lang="en-US" sz="1200" dirty="0" smtClean="0"/>
              <a:t>Main rubbish sources:</a:t>
            </a:r>
            <a:endParaRPr lang="en-AU" sz="1200" dirty="0" smtClean="0"/>
          </a:p>
          <a:p>
            <a:r>
              <a:rPr lang="en-US" sz="1200" dirty="0" smtClean="0"/>
              <a:t>-Home	</a:t>
            </a:r>
            <a:endParaRPr lang="en-AU" sz="1200" dirty="0" smtClean="0"/>
          </a:p>
          <a:p>
            <a:r>
              <a:rPr lang="en-US" sz="1200" dirty="0" smtClean="0"/>
              <a:t>-School				</a:t>
            </a:r>
            <a:endParaRPr lang="en-AU" sz="1200" dirty="0" smtClean="0"/>
          </a:p>
          <a:p>
            <a:r>
              <a:rPr lang="en-US" sz="1200" dirty="0" smtClean="0"/>
              <a:t>-Where  else?</a:t>
            </a:r>
            <a:endParaRPr lang="en-AU" sz="1200" dirty="0" smtClean="0"/>
          </a:p>
          <a:p>
            <a:endParaRPr lang="en-AU" dirty="0"/>
          </a:p>
        </p:txBody>
      </p:sp>
      <p:sp>
        <p:nvSpPr>
          <p:cNvPr id="4" name="Slide Number Placeholder 3"/>
          <p:cNvSpPr>
            <a:spLocks noGrp="1"/>
          </p:cNvSpPr>
          <p:nvPr>
            <p:ph type="sldNum" sz="quarter" idx="10"/>
          </p:nvPr>
        </p:nvSpPr>
        <p:spPr/>
        <p:txBody>
          <a:bodyPr/>
          <a:lstStyle/>
          <a:p>
            <a:fld id="{2BB19548-470B-4498-ADC8-65479257F2CC}" type="slidenum">
              <a:rPr lang="en-AU" smtClean="0"/>
              <a:t>2</a:t>
            </a:fld>
            <a:endParaRPr lang="en-AU"/>
          </a:p>
        </p:txBody>
      </p:sp>
    </p:spTree>
    <p:extLst>
      <p:ext uri="{BB962C8B-B14F-4D97-AF65-F5344CB8AC3E}">
        <p14:creationId xmlns:p14="http://schemas.microsoft.com/office/powerpoint/2010/main" val="5676676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Discuss</a:t>
            </a:r>
            <a:r>
              <a:rPr lang="en-AU" baseline="0" dirty="0" smtClean="0"/>
              <a:t> items which are recyclable, and items which cannot be recycled (called contamination when found in the recycling bin). </a:t>
            </a:r>
          </a:p>
          <a:p>
            <a:r>
              <a:rPr lang="en-AU" baseline="0" dirty="0" smtClean="0"/>
              <a:t>One difficult item – plastic bags and other soft ‘</a:t>
            </a:r>
            <a:r>
              <a:rPr lang="en-AU" baseline="0" dirty="0" err="1" smtClean="0"/>
              <a:t>scrunchy</a:t>
            </a:r>
            <a:r>
              <a:rPr lang="en-AU" baseline="0" dirty="0" smtClean="0"/>
              <a:t>’ plastics. These items cannot be recycled in household recycling bins and can cause damage to the machines at recycling centres (MRFs – described in later slides). Plastics bags can often be recycled at major shopping centres (such as Woolworths and Coles). Otherwise, these items should always be placed in the general waste bin. </a:t>
            </a:r>
          </a:p>
          <a:p>
            <a:pPr defTabSz="1387402">
              <a:defRPr/>
            </a:pPr>
            <a:r>
              <a:rPr lang="en-AU" sz="1900" dirty="0" smtClean="0"/>
              <a:t>Empty of food and drink</a:t>
            </a:r>
            <a:r>
              <a:rPr lang="en-AU" sz="1900" baseline="0" dirty="0" smtClean="0"/>
              <a:t> and remove lids wherever possible.</a:t>
            </a:r>
            <a:endParaRPr lang="en-AU" sz="1900" dirty="0" smtClean="0"/>
          </a:p>
          <a:p>
            <a:endParaRPr lang="en-AU" dirty="0"/>
          </a:p>
        </p:txBody>
      </p:sp>
      <p:sp>
        <p:nvSpPr>
          <p:cNvPr id="4" name="Slide Number Placeholder 3"/>
          <p:cNvSpPr>
            <a:spLocks noGrp="1"/>
          </p:cNvSpPr>
          <p:nvPr>
            <p:ph type="sldNum" sz="quarter" idx="10"/>
          </p:nvPr>
        </p:nvSpPr>
        <p:spPr/>
        <p:txBody>
          <a:bodyPr/>
          <a:lstStyle/>
          <a:p>
            <a:fld id="{2BB19548-470B-4498-ADC8-65479257F2CC}" type="slidenum">
              <a:rPr lang="en-AU" smtClean="0"/>
              <a:t>12</a:t>
            </a:fld>
            <a:endParaRPr lang="en-AU"/>
          </a:p>
        </p:txBody>
      </p:sp>
    </p:spTree>
    <p:extLst>
      <p:ext uri="{BB962C8B-B14F-4D97-AF65-F5344CB8AC3E}">
        <p14:creationId xmlns:p14="http://schemas.microsoft.com/office/powerpoint/2010/main" val="12175649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AU" altLang="en-US" dirty="0" smtClean="0"/>
              <a:t>Bin lids should be shut and bins should not be over-filled as this may result in rubbish being spilt and becoming litter.  Overfull bins may not be serviced.</a:t>
            </a:r>
          </a:p>
          <a:p>
            <a:endParaRPr lang="en-AU" dirty="0" smtClean="0"/>
          </a:p>
          <a:p>
            <a:r>
              <a:rPr lang="en-AU" baseline="0" dirty="0" smtClean="0"/>
              <a:t>One difficult item – plastic bags and other soft ‘</a:t>
            </a:r>
            <a:r>
              <a:rPr lang="en-AU" baseline="0" dirty="0" err="1" smtClean="0"/>
              <a:t>scrunchy</a:t>
            </a:r>
            <a:r>
              <a:rPr lang="en-AU" baseline="0" dirty="0" smtClean="0"/>
              <a:t>’ plastics. These items cannot be recycled in household recycling bins and can cause damage to the machines at recycling centres (MRFs – described in later slides). Plastics bags can often be recycled at major shopping centres (such as Woolworths and Coles). Otherwise, these items should always be placed in the general waste bin. </a:t>
            </a:r>
          </a:p>
          <a:p>
            <a:pPr defTabSz="1387402">
              <a:defRPr/>
            </a:pPr>
            <a:r>
              <a:rPr lang="en-AU" sz="1900" dirty="0" smtClean="0"/>
              <a:t>Squashing items and flattening cardboard boxes leaves more space for more recyclables.</a:t>
            </a:r>
          </a:p>
          <a:p>
            <a:endParaRPr lang="en-AU" dirty="0"/>
          </a:p>
        </p:txBody>
      </p:sp>
      <p:sp>
        <p:nvSpPr>
          <p:cNvPr id="4" name="Slide Number Placeholder 3"/>
          <p:cNvSpPr>
            <a:spLocks noGrp="1"/>
          </p:cNvSpPr>
          <p:nvPr>
            <p:ph type="sldNum" sz="quarter" idx="10"/>
          </p:nvPr>
        </p:nvSpPr>
        <p:spPr/>
        <p:txBody>
          <a:bodyPr/>
          <a:lstStyle/>
          <a:p>
            <a:fld id="{2BB19548-470B-4498-ADC8-65479257F2CC}" type="slidenum">
              <a:rPr lang="en-AU" smtClean="0"/>
              <a:t>13</a:t>
            </a:fld>
            <a:endParaRPr lang="en-AU"/>
          </a:p>
        </p:txBody>
      </p:sp>
    </p:spTree>
    <p:extLst>
      <p:ext uri="{BB962C8B-B14F-4D97-AF65-F5344CB8AC3E}">
        <p14:creationId xmlns:p14="http://schemas.microsoft.com/office/powerpoint/2010/main" val="30296270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 steps of the MRF;</a:t>
            </a:r>
            <a:r>
              <a:rPr lang="en-AU" baseline="0" dirty="0" smtClean="0"/>
              <a:t> </a:t>
            </a:r>
          </a:p>
          <a:p>
            <a:pPr marL="346850" indent="-346850">
              <a:buAutoNum type="arabicPeriod"/>
            </a:pPr>
            <a:r>
              <a:rPr lang="en-AU" b="1" baseline="0" dirty="0" smtClean="0"/>
              <a:t>Pre-sort </a:t>
            </a:r>
            <a:r>
              <a:rPr lang="en-AU" baseline="0" dirty="0" smtClean="0"/>
              <a:t>– MRF staff manually remove contamination from the waste before it travels further into the MRF. This waste is then diverted to Landfill. MRF staff also manually remove paper materials which are transported to a paper mill where they are shredded, bleached and can later be used to form new paper products. </a:t>
            </a:r>
          </a:p>
          <a:p>
            <a:pPr marL="346850" indent="-346850">
              <a:buAutoNum type="arabicPeriod"/>
            </a:pPr>
            <a:r>
              <a:rPr lang="en-AU" b="1" baseline="0" dirty="0" smtClean="0"/>
              <a:t>Star Screen Sorting </a:t>
            </a:r>
            <a:r>
              <a:rPr lang="en-AU" baseline="0" dirty="0" smtClean="0"/>
              <a:t>– fans and a series of shafts fitted with rotating discs propel cardboard and paper forwards whilst bottles, cans and containers fall below</a:t>
            </a:r>
          </a:p>
          <a:p>
            <a:pPr marL="346850" indent="-346850">
              <a:buAutoNum type="arabicPeriod"/>
            </a:pPr>
            <a:r>
              <a:rPr lang="en-AU" b="1" baseline="0" dirty="0" smtClean="0"/>
              <a:t>Glass</a:t>
            </a:r>
            <a:r>
              <a:rPr lang="en-AU" b="0" baseline="0" dirty="0" smtClean="0"/>
              <a:t> – Glass is collected and sorted further by colour before being heated, melted and then blown to form new bottles. Recycling glass equates to significant energy savings. </a:t>
            </a:r>
          </a:p>
          <a:p>
            <a:pPr marL="346850" indent="-346850">
              <a:buAutoNum type="arabicPeriod"/>
            </a:pPr>
            <a:r>
              <a:rPr lang="en-AU" b="1" baseline="0" dirty="0" smtClean="0"/>
              <a:t>Magnets</a:t>
            </a:r>
            <a:r>
              <a:rPr lang="en-AU" b="0" baseline="0" dirty="0" smtClean="0"/>
              <a:t> – The remaining materials continue through the sorting process where rotating magnets pick up steel cans. Only approximately 30% of steel cans in Australia are recycled, leading to the resource loss of 70% of all steel! In the MRF steel cans are crushed into bales and transported to other companies for reprocessing. </a:t>
            </a:r>
          </a:p>
          <a:p>
            <a:pPr marL="346850" indent="-346850">
              <a:buAutoNum type="arabicPeriod"/>
            </a:pPr>
            <a:r>
              <a:rPr lang="en-AU" b="1" baseline="0" dirty="0" smtClean="0"/>
              <a:t>Eddy Currents </a:t>
            </a:r>
            <a:r>
              <a:rPr lang="en-AU" b="0" baseline="0" dirty="0" smtClean="0"/>
              <a:t> - As the remainder of the material continues to travel through the MRF an electromagnetic field repels aluminium cans away from the remaining material. Aluminium cans are melted at 700 degrees Celsius and can be used directly to produce industrial products, or made into aluminium sheets which can later be formed into new cans. </a:t>
            </a:r>
          </a:p>
          <a:p>
            <a:pPr marL="346850" indent="-346850">
              <a:buAutoNum type="arabicPeriod"/>
            </a:pPr>
            <a:r>
              <a:rPr lang="en-AU" b="1" baseline="0" dirty="0" smtClean="0"/>
              <a:t>Optical Sorting </a:t>
            </a:r>
            <a:r>
              <a:rPr lang="en-AU" b="0" baseline="0" dirty="0" smtClean="0"/>
              <a:t>– infrared sensors and air jets sort plastic types 1 (PET) and 2 (HDPE). Similar to the process of glass recycling, recyclable plastic is separated into it’s type and then melted. The melted plastic is then formed into small plastic bottle moulds, which are able to be easily transported to product factories where they are then blown out to become a normal sized plastic container. </a:t>
            </a:r>
            <a:endParaRPr lang="en-AU" b="1" baseline="0" dirty="0" smtClean="0"/>
          </a:p>
          <a:p>
            <a:pPr marL="346850" indent="-346850">
              <a:buAutoNum type="arabicPeriod"/>
            </a:pPr>
            <a:r>
              <a:rPr lang="en-AU" b="1" baseline="0" dirty="0" smtClean="0"/>
              <a:t>Manual Sorting </a:t>
            </a:r>
            <a:r>
              <a:rPr lang="en-AU" b="0" baseline="0" dirty="0" smtClean="0"/>
              <a:t>– MRF staff manually sort other plastic types (3 to 7).  This plastic is recycled using the same methods as plastic types 1 and 2. </a:t>
            </a:r>
          </a:p>
        </p:txBody>
      </p:sp>
      <p:sp>
        <p:nvSpPr>
          <p:cNvPr id="4" name="Slide Number Placeholder 3"/>
          <p:cNvSpPr>
            <a:spLocks noGrp="1"/>
          </p:cNvSpPr>
          <p:nvPr>
            <p:ph type="sldNum" sz="quarter" idx="10"/>
          </p:nvPr>
        </p:nvSpPr>
        <p:spPr/>
        <p:txBody>
          <a:bodyPr/>
          <a:lstStyle/>
          <a:p>
            <a:fld id="{2BB19548-470B-4498-ADC8-65479257F2CC}" type="slidenum">
              <a:rPr lang="en-AU" smtClean="0"/>
              <a:t>15</a:t>
            </a:fld>
            <a:endParaRPr lang="en-AU"/>
          </a:p>
        </p:txBody>
      </p:sp>
    </p:spTree>
    <p:extLst>
      <p:ext uri="{BB962C8B-B14F-4D97-AF65-F5344CB8AC3E}">
        <p14:creationId xmlns:p14="http://schemas.microsoft.com/office/powerpoint/2010/main" val="14636155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387402">
              <a:defRPr/>
            </a:pPr>
            <a:r>
              <a:rPr lang="en-AU" sz="1200" dirty="0" smtClean="0"/>
              <a:t>Ask students to think about why recycling materials is better than sending these materials to landfill.  Use the example of a plastic bottle. Plastic bottles are baled up at the MRF before being transported to a remanufacturer for further processing. Here the plastic is chipped into flakes before being heated at very high temperatures into resin balls.  These are then melted and poured into a preform mould for transportation purposes.  The preform moulds are turned into new plastic bottles ready to be filled and sent back to the supermarket.</a:t>
            </a:r>
          </a:p>
          <a:p>
            <a:pPr defTabSz="1387402">
              <a:defRPr/>
            </a:pPr>
            <a:r>
              <a:rPr lang="en-AU" sz="1200" dirty="0" smtClean="0"/>
              <a:t>Introduce the term ‘closing the loop’.  </a:t>
            </a:r>
            <a:endParaRPr lang="en-AU" dirty="0"/>
          </a:p>
        </p:txBody>
      </p:sp>
      <p:sp>
        <p:nvSpPr>
          <p:cNvPr id="4" name="Slide Number Placeholder 3"/>
          <p:cNvSpPr>
            <a:spLocks noGrp="1"/>
          </p:cNvSpPr>
          <p:nvPr>
            <p:ph type="sldNum" sz="quarter" idx="10"/>
          </p:nvPr>
        </p:nvSpPr>
        <p:spPr/>
        <p:txBody>
          <a:bodyPr/>
          <a:lstStyle/>
          <a:p>
            <a:fld id="{2BB19548-470B-4498-ADC8-65479257F2CC}" type="slidenum">
              <a:rPr lang="en-AU" smtClean="0"/>
              <a:t>16</a:t>
            </a:fld>
            <a:endParaRPr lang="en-AU"/>
          </a:p>
        </p:txBody>
      </p:sp>
    </p:spTree>
    <p:extLst>
      <p:ext uri="{BB962C8B-B14F-4D97-AF65-F5344CB8AC3E}">
        <p14:creationId xmlns:p14="http://schemas.microsoft.com/office/powerpoint/2010/main" val="8108153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smtClean="0"/>
              <a:t>How full is your general waste bin at home?  What do you put in it?</a:t>
            </a:r>
          </a:p>
          <a:p>
            <a:r>
              <a:rPr lang="en-AU" sz="1200" dirty="0" smtClean="0"/>
              <a:t>If we removed food and garden waste from our general waste bin, by implementing the use of organic recyclers, such as compost bins, worm farms, or placing it in a Food and Garden Waste bin if you have one, we could reduce the waste we send to landfill by up to 50%.</a:t>
            </a:r>
          </a:p>
          <a:p>
            <a:endParaRPr lang="en-AU" dirty="0"/>
          </a:p>
        </p:txBody>
      </p:sp>
      <p:sp>
        <p:nvSpPr>
          <p:cNvPr id="4" name="Slide Number Placeholder 3"/>
          <p:cNvSpPr>
            <a:spLocks noGrp="1"/>
          </p:cNvSpPr>
          <p:nvPr>
            <p:ph type="sldNum" sz="quarter" idx="10"/>
          </p:nvPr>
        </p:nvSpPr>
        <p:spPr/>
        <p:txBody>
          <a:bodyPr/>
          <a:lstStyle/>
          <a:p>
            <a:fld id="{2BB19548-470B-4498-ADC8-65479257F2CC}" type="slidenum">
              <a:rPr lang="en-AU" smtClean="0"/>
              <a:t>3</a:t>
            </a:fld>
            <a:endParaRPr lang="en-AU"/>
          </a:p>
        </p:txBody>
      </p:sp>
    </p:spTree>
    <p:extLst>
      <p:ext uri="{BB962C8B-B14F-4D97-AF65-F5344CB8AC3E}">
        <p14:creationId xmlns:p14="http://schemas.microsoft.com/office/powerpoint/2010/main" val="12463594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What is a landfill?</a:t>
            </a:r>
            <a:endParaRPr lang="en-AU" sz="1200" dirty="0" smtClean="0"/>
          </a:p>
          <a:p>
            <a:r>
              <a:rPr lang="en-US" sz="1200" dirty="0" smtClean="0"/>
              <a:t>All of the rubbish placed in your general waste bin is taken to landfill and will never be recovered or recycled. Recyclable or compostable materials put in this bin will become wasted resources and lost forever.</a:t>
            </a:r>
            <a:endParaRPr lang="en-AU" sz="1200" dirty="0" smtClean="0"/>
          </a:p>
          <a:p>
            <a:r>
              <a:rPr lang="en-US" sz="1200" dirty="0" smtClean="0"/>
              <a:t>At the landfill, waste is deposited into a landfill cell. This specifically designed cell is dug down into the earth and lined with synthetic materials and clay. Rubbish is added daily and compacted with the use of dozers and compactors, to compress the rubbish and remove any air space between the</a:t>
            </a:r>
            <a:r>
              <a:rPr lang="en-US" sz="1200" baseline="0" dirty="0" smtClean="0"/>
              <a:t> rubbish</a:t>
            </a:r>
            <a:r>
              <a:rPr lang="en-US" sz="1200" dirty="0" smtClean="0"/>
              <a:t>. The more</a:t>
            </a:r>
            <a:r>
              <a:rPr lang="en-US" sz="1200" baseline="0" dirty="0" smtClean="0"/>
              <a:t> that can be compacted into a landfill, the longer the landfill will take to fill.</a:t>
            </a:r>
            <a:endParaRPr lang="en-AU" sz="1200" dirty="0" smtClean="0"/>
          </a:p>
          <a:p>
            <a:endParaRPr lang="en-AU" dirty="0"/>
          </a:p>
        </p:txBody>
      </p:sp>
      <p:sp>
        <p:nvSpPr>
          <p:cNvPr id="4" name="Slide Number Placeholder 3"/>
          <p:cNvSpPr>
            <a:spLocks noGrp="1"/>
          </p:cNvSpPr>
          <p:nvPr>
            <p:ph type="sldNum" sz="quarter" idx="10"/>
          </p:nvPr>
        </p:nvSpPr>
        <p:spPr/>
        <p:txBody>
          <a:bodyPr/>
          <a:lstStyle/>
          <a:p>
            <a:fld id="{2BB19548-470B-4498-ADC8-65479257F2CC}" type="slidenum">
              <a:rPr lang="en-AU" smtClean="0"/>
              <a:t>4</a:t>
            </a:fld>
            <a:endParaRPr lang="en-AU"/>
          </a:p>
        </p:txBody>
      </p:sp>
    </p:spTree>
    <p:extLst>
      <p:ext uri="{BB962C8B-B14F-4D97-AF65-F5344CB8AC3E}">
        <p14:creationId xmlns:p14="http://schemas.microsoft.com/office/powerpoint/2010/main" val="881157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smtClean="0"/>
              <a:t>Rubbish does not just disappear once it is taken to landfill, in fact, because it is buried underground. without light or oxygen, it can take many years to breakdown. </a:t>
            </a:r>
          </a:p>
          <a:p>
            <a:r>
              <a:rPr lang="en-AU" sz="1200" dirty="0" smtClean="0"/>
              <a:t>When decomposition occurs without oxygen it is called </a:t>
            </a:r>
            <a:r>
              <a:rPr lang="en-AU" sz="1200" b="1" dirty="0" smtClean="0"/>
              <a:t>anaerobic decomposition</a:t>
            </a:r>
            <a:r>
              <a:rPr lang="en-AU" sz="1200" dirty="0" smtClean="0"/>
              <a:t>. This is a different decomposition method then that which occurs in most compost bins or worm farms, where </a:t>
            </a:r>
            <a:r>
              <a:rPr lang="en-AU" sz="1200" b="1" dirty="0" smtClean="0"/>
              <a:t>aerobic</a:t>
            </a:r>
            <a:r>
              <a:rPr lang="en-AU" sz="1200" dirty="0" smtClean="0"/>
              <a:t> </a:t>
            </a:r>
            <a:r>
              <a:rPr lang="en-AU" sz="1200" b="1" dirty="0" smtClean="0"/>
              <a:t>decomposition</a:t>
            </a:r>
            <a:r>
              <a:rPr lang="en-AU" sz="1200" dirty="0" smtClean="0"/>
              <a:t> takes place. The process of </a:t>
            </a:r>
            <a:r>
              <a:rPr lang="en-AU" sz="1200" b="1" dirty="0" smtClean="0"/>
              <a:t>anaerobic decomposition </a:t>
            </a:r>
            <a:r>
              <a:rPr lang="en-AU" sz="1200" dirty="0" smtClean="0"/>
              <a:t>leads to the production of </a:t>
            </a:r>
            <a:r>
              <a:rPr lang="en-AU" sz="1200" b="1" dirty="0" smtClean="0"/>
              <a:t>methane</a:t>
            </a:r>
            <a:r>
              <a:rPr lang="en-AU" sz="1200" dirty="0" smtClean="0"/>
              <a:t>, a harmful greenhouse gas. Reducing the waste taken to landfill can reduce the amount of methane produced from landfills. </a:t>
            </a:r>
          </a:p>
          <a:p>
            <a:r>
              <a:rPr lang="en-AU" sz="1200" dirty="0" smtClean="0"/>
              <a:t>Decomposing waste also creates a pollutant called leachate – leachate is a liquid similar to “bin juice” and collects at the bottom of the landfill. </a:t>
            </a:r>
          </a:p>
          <a:p>
            <a:endParaRPr lang="en-AU" dirty="0"/>
          </a:p>
        </p:txBody>
      </p:sp>
      <p:sp>
        <p:nvSpPr>
          <p:cNvPr id="4" name="Slide Number Placeholder 3"/>
          <p:cNvSpPr>
            <a:spLocks noGrp="1"/>
          </p:cNvSpPr>
          <p:nvPr>
            <p:ph type="sldNum" sz="quarter" idx="10"/>
          </p:nvPr>
        </p:nvSpPr>
        <p:spPr/>
        <p:txBody>
          <a:bodyPr/>
          <a:lstStyle/>
          <a:p>
            <a:fld id="{2BB19548-470B-4498-ADC8-65479257F2CC}" type="slidenum">
              <a:rPr lang="en-AU" smtClean="0"/>
              <a:t>5</a:t>
            </a:fld>
            <a:endParaRPr lang="en-AU"/>
          </a:p>
        </p:txBody>
      </p:sp>
    </p:spTree>
    <p:extLst>
      <p:ext uri="{BB962C8B-B14F-4D97-AF65-F5344CB8AC3E}">
        <p14:creationId xmlns:p14="http://schemas.microsoft.com/office/powerpoint/2010/main" val="17798292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smtClean="0"/>
              <a:t>The diagram above demonstrates the layers and development of a landfill cell. Each of the layers described below covers both the bottom and the sides of the cell, restricting the movement of waste into the natural environment. </a:t>
            </a:r>
          </a:p>
          <a:p>
            <a:endParaRPr lang="en-AU" sz="1200" dirty="0" smtClean="0"/>
          </a:p>
          <a:p>
            <a:r>
              <a:rPr lang="en-AU" sz="1200" dirty="0" smtClean="0"/>
              <a:t>A – Groundwater – the natural existing water and/or substrate that exists when the hole for the cell is initially dug. </a:t>
            </a:r>
          </a:p>
          <a:p>
            <a:r>
              <a:rPr lang="en-AU" sz="1200" dirty="0" smtClean="0"/>
              <a:t>B – Compacted Clay – This clay is highly compacted and used to create and layer with low permeability (liquid is not easily able to travel through this layer). This layer is normally approximately 300mm thick. </a:t>
            </a:r>
          </a:p>
          <a:p>
            <a:r>
              <a:rPr lang="en-AU" sz="1200" dirty="0" smtClean="0"/>
              <a:t>C – Plastic Liner – This plastic liner is used to reduce permeability between layers and restrict the movement of liquid pollutants. </a:t>
            </a:r>
          </a:p>
          <a:p>
            <a:r>
              <a:rPr lang="en-AU" dirty="0" smtClean="0"/>
              <a:t>D – Leachate Collection Pipe</a:t>
            </a:r>
            <a:r>
              <a:rPr lang="en-AU" baseline="0" dirty="0" smtClean="0"/>
              <a:t> – Leachate is a pollutant </a:t>
            </a:r>
            <a:r>
              <a:rPr lang="en-AU" sz="1200" dirty="0" smtClean="0"/>
              <a:t>similar to “bin juice” and collects at the bottom of the landfill. This liquid would be harmful if it were to leak into the surrounding environment. Leachate is collected in the pipes illustrated in the image and moved to either the Leachate Pond, where the liquid is treated, or pumped back through the waste to quicken decomposition. </a:t>
            </a:r>
          </a:p>
          <a:p>
            <a:r>
              <a:rPr lang="en-AU" sz="1200" dirty="0" smtClean="0"/>
              <a:t>E – Geotextile mat – Similar to the plastic liner this layer is very low permeability and restricts the downward and outward movement of liquid waste. </a:t>
            </a:r>
          </a:p>
          <a:p>
            <a:r>
              <a:rPr lang="en-AU" sz="1200" dirty="0" smtClean="0"/>
              <a:t>F – Gavel – this layer allows leachate to move downward towards the leachate pipes whist restricting the movement of other waste and materials. </a:t>
            </a:r>
          </a:p>
          <a:p>
            <a:r>
              <a:rPr lang="en-AU" sz="1200" dirty="0" smtClean="0"/>
              <a:t>G – Drainage Layer – Similar to the gravel layer, A layer of sand or a thick plastic mesh called a </a:t>
            </a:r>
            <a:r>
              <a:rPr lang="en-AU" sz="1200" dirty="0" err="1" smtClean="0"/>
              <a:t>geonet</a:t>
            </a:r>
            <a:r>
              <a:rPr lang="en-AU" sz="1200" dirty="0" smtClean="0"/>
              <a:t> collects leachate and allows it to drain by gravity to the leachate collection pipe system</a:t>
            </a:r>
          </a:p>
          <a:p>
            <a:r>
              <a:rPr lang="en-AU" sz="1200" dirty="0" smtClean="0"/>
              <a:t>H – Soil Layer – This layer separates the Leachate Drainage Layers (layers G – D) and the rubbish cells which are placed in the landfill cell. When the landfill is completely empty, this layer would be the layer seen from above. </a:t>
            </a:r>
          </a:p>
          <a:p>
            <a:r>
              <a:rPr lang="en-AU" sz="1200" dirty="0" smtClean="0"/>
              <a:t>I – Old Cells – After each day of rubbish being added to the landfill cell a layer of soil is placed into the rubbish once is has been compacted. This soil restricts the ability of animals to access the rubbish, keeps the rubbish compacted and reduces the ability for rubbish odour to travel from the cell. </a:t>
            </a:r>
          </a:p>
          <a:p>
            <a:r>
              <a:rPr lang="en-AU" sz="1200" dirty="0" smtClean="0"/>
              <a:t>J – New Cells – This layer is the layer of waste that can be seen during the day, as the landfill cell is being added to. This cell will be covered in soil at the end of the day and become another ‘old cell’ layer. </a:t>
            </a:r>
          </a:p>
          <a:p>
            <a:r>
              <a:rPr lang="en-AU" sz="1200" dirty="0" smtClean="0"/>
              <a:t>K – Leachate Pond – Leachate pipes (D) collect leachate from the bottom of the landfill and transfer it to a Leachate Pond, here the leachate is treated before it can be released into the environment as a non-harmful liquid. </a:t>
            </a:r>
            <a:endParaRPr lang="en-AU" dirty="0" smtClean="0"/>
          </a:p>
          <a:p>
            <a:endParaRPr lang="en-AU" dirty="0"/>
          </a:p>
        </p:txBody>
      </p:sp>
      <p:sp>
        <p:nvSpPr>
          <p:cNvPr id="4" name="Slide Number Placeholder 3"/>
          <p:cNvSpPr>
            <a:spLocks noGrp="1"/>
          </p:cNvSpPr>
          <p:nvPr>
            <p:ph type="sldNum" sz="quarter" idx="10"/>
          </p:nvPr>
        </p:nvSpPr>
        <p:spPr/>
        <p:txBody>
          <a:bodyPr/>
          <a:lstStyle/>
          <a:p>
            <a:fld id="{2BB19548-470B-4498-ADC8-65479257F2CC}" type="slidenum">
              <a:rPr lang="en-AU" smtClean="0"/>
              <a:t>6</a:t>
            </a:fld>
            <a:endParaRPr lang="en-AU"/>
          </a:p>
        </p:txBody>
      </p:sp>
    </p:spTree>
    <p:extLst>
      <p:ext uri="{BB962C8B-B14F-4D97-AF65-F5344CB8AC3E}">
        <p14:creationId xmlns:p14="http://schemas.microsoft.com/office/powerpoint/2010/main" val="33784851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An</a:t>
            </a:r>
            <a:r>
              <a:rPr lang="en-AU" baseline="0" dirty="0" smtClean="0"/>
              <a:t> increase in population will mean an increase in the production and disposal of waste. As of 2016, Australia’s population was growing at a rate of 1.4% a year. The Australian Bureau of Statistics estimates that one person is born in Australia every 1 minute and 44 seconds (2017)! </a:t>
            </a:r>
          </a:p>
          <a:p>
            <a:r>
              <a:rPr lang="en-AU" baseline="0" dirty="0" smtClean="0"/>
              <a:t>As we have no other environmentally safe way to dispose of our waste, landfills are currently necessary. As each landfill cell is filled to maximum capacity, more space is needed to be used to create more landfill sites. </a:t>
            </a:r>
          </a:p>
          <a:p>
            <a:endParaRPr lang="en-AU" dirty="0"/>
          </a:p>
        </p:txBody>
      </p:sp>
      <p:sp>
        <p:nvSpPr>
          <p:cNvPr id="4" name="Slide Number Placeholder 3"/>
          <p:cNvSpPr>
            <a:spLocks noGrp="1"/>
          </p:cNvSpPr>
          <p:nvPr>
            <p:ph type="sldNum" sz="quarter" idx="10"/>
          </p:nvPr>
        </p:nvSpPr>
        <p:spPr/>
        <p:txBody>
          <a:bodyPr/>
          <a:lstStyle/>
          <a:p>
            <a:fld id="{2BB19548-470B-4498-ADC8-65479257F2CC}" type="slidenum">
              <a:rPr lang="en-AU" smtClean="0"/>
              <a:t>7</a:t>
            </a:fld>
            <a:endParaRPr lang="en-AU"/>
          </a:p>
        </p:txBody>
      </p:sp>
    </p:spTree>
    <p:extLst>
      <p:ext uri="{BB962C8B-B14F-4D97-AF65-F5344CB8AC3E}">
        <p14:creationId xmlns:p14="http://schemas.microsoft.com/office/powerpoint/2010/main" val="36232803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altLang="en-US" sz="1200" dirty="0" smtClean="0">
                <a:latin typeface="Verdana" panose="020B0604030504040204" pitchFamily="34" charset="0"/>
                <a:ea typeface="Verdana" panose="020B0604030504040204" pitchFamily="34" charset="0"/>
                <a:cs typeface="Verdana" panose="020B0604030504040204" pitchFamily="34" charset="0"/>
              </a:rPr>
              <a:t>Brief discussion around what happens when landfills fill up?  Where can all the rubbish go?  What can we do to reduce rubbish that goes to landfill- introduction of the Waste Hierarchy and  the 3 R’s; </a:t>
            </a:r>
            <a:r>
              <a:rPr lang="en-AU" altLang="en-US" sz="1200" b="1" dirty="0" smtClean="0">
                <a:latin typeface="Verdana" panose="020B0604030504040204" pitchFamily="34" charset="0"/>
                <a:ea typeface="Verdana" panose="020B0604030504040204" pitchFamily="34" charset="0"/>
                <a:cs typeface="Verdana" panose="020B0604030504040204" pitchFamily="34" charset="0"/>
              </a:rPr>
              <a:t>Reduce, Reuse, Recycle. </a:t>
            </a:r>
          </a:p>
          <a:p>
            <a:endParaRPr lang="en-AU" dirty="0"/>
          </a:p>
        </p:txBody>
      </p:sp>
      <p:sp>
        <p:nvSpPr>
          <p:cNvPr id="4" name="Slide Number Placeholder 3"/>
          <p:cNvSpPr>
            <a:spLocks noGrp="1"/>
          </p:cNvSpPr>
          <p:nvPr>
            <p:ph type="sldNum" sz="quarter" idx="10"/>
          </p:nvPr>
        </p:nvSpPr>
        <p:spPr/>
        <p:txBody>
          <a:bodyPr/>
          <a:lstStyle/>
          <a:p>
            <a:fld id="{2BB19548-470B-4498-ADC8-65479257F2CC}" type="slidenum">
              <a:rPr lang="en-AU" smtClean="0"/>
              <a:t>8</a:t>
            </a:fld>
            <a:endParaRPr lang="en-AU"/>
          </a:p>
        </p:txBody>
      </p:sp>
    </p:spTree>
    <p:extLst>
      <p:ext uri="{BB962C8B-B14F-4D97-AF65-F5344CB8AC3E}">
        <p14:creationId xmlns:p14="http://schemas.microsoft.com/office/powerpoint/2010/main" val="29823111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smtClean="0"/>
              <a:t>The Waste Hierarchy is the internationally recognised framework for prioritising waste and resource management practices.  Since all waste management options have some impact on the environment, the only way to avoid impact is not to produce waste in the first place. This is why waste avoidance and reduction are considered the most preferable options in the hierarchy.  Reuse, followed by recycling, while disposal to landfill is considered the least preferable waste management option and is listed at the bottom of the hierarchy.</a:t>
            </a:r>
          </a:p>
          <a:p>
            <a:endParaRPr lang="en-AU"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smtClean="0"/>
              <a:t>Avoid – don’t buy new products which are not needed. For example, plastic water bottles. Buying these items can be avoided by owning a reusable water bottle. </a:t>
            </a:r>
          </a:p>
          <a:p>
            <a:r>
              <a:rPr lang="en-AU" sz="1200" dirty="0" smtClean="0"/>
              <a:t>Reduce – reduce</a:t>
            </a:r>
            <a:r>
              <a:rPr lang="en-AU" sz="1200" baseline="0" dirty="0" smtClean="0"/>
              <a:t> the amount of waste you buy. For example, buy one box of your favourite snack instead of 12 little packets that become waste and even worse … litter.</a:t>
            </a:r>
            <a:endParaRPr lang="en-AU" sz="1200" dirty="0" smtClean="0"/>
          </a:p>
          <a:p>
            <a:r>
              <a:rPr lang="en-AU" dirty="0" smtClean="0"/>
              <a:t>Reuse</a:t>
            </a:r>
            <a:r>
              <a:rPr lang="en-AU" baseline="0" dirty="0" smtClean="0"/>
              <a:t> – the use of potential waste to create new items. For example, creating bags (or other new products) from old clothing, giving old clothing to ‘op shops’, making arts and crafts items from old food containers. </a:t>
            </a:r>
          </a:p>
          <a:p>
            <a:r>
              <a:rPr lang="en-AU" baseline="0" dirty="0" smtClean="0"/>
              <a:t>Recycle – using council managed recycling systems to recycle waste into new products, therefore reducing the need for natural resources to create new products. </a:t>
            </a:r>
          </a:p>
          <a:p>
            <a:r>
              <a:rPr lang="en-AU" baseline="0" dirty="0" smtClean="0"/>
              <a:t>Dispose – The least preferable option, where waste is disposed of to landfill after being used and the resources are lost. </a:t>
            </a:r>
            <a:endParaRPr lang="en-AU" dirty="0" smtClean="0"/>
          </a:p>
          <a:p>
            <a:endParaRPr lang="en-AU" dirty="0"/>
          </a:p>
        </p:txBody>
      </p:sp>
      <p:sp>
        <p:nvSpPr>
          <p:cNvPr id="4" name="Slide Number Placeholder 3"/>
          <p:cNvSpPr>
            <a:spLocks noGrp="1"/>
          </p:cNvSpPr>
          <p:nvPr>
            <p:ph type="sldNum" sz="quarter" idx="10"/>
          </p:nvPr>
        </p:nvSpPr>
        <p:spPr/>
        <p:txBody>
          <a:bodyPr/>
          <a:lstStyle/>
          <a:p>
            <a:fld id="{2BB19548-470B-4498-ADC8-65479257F2CC}" type="slidenum">
              <a:rPr lang="en-AU" smtClean="0"/>
              <a:t>9</a:t>
            </a:fld>
            <a:endParaRPr lang="en-AU"/>
          </a:p>
        </p:txBody>
      </p:sp>
    </p:spTree>
    <p:extLst>
      <p:ext uri="{BB962C8B-B14F-4D97-AF65-F5344CB8AC3E}">
        <p14:creationId xmlns:p14="http://schemas.microsoft.com/office/powerpoint/2010/main" val="29262610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altLang="en-US" dirty="0" smtClean="0"/>
              <a:t>Students to brainstorm</a:t>
            </a:r>
            <a:r>
              <a:rPr lang="en-AU" altLang="en-US" baseline="0" dirty="0" smtClean="0"/>
              <a:t> their</a:t>
            </a:r>
            <a:r>
              <a:rPr lang="en-AU" altLang="en-US" dirty="0" smtClean="0"/>
              <a:t> own ideas of ways to reduce, reuse and recycle</a:t>
            </a:r>
          </a:p>
          <a:p>
            <a:endParaRPr lang="en-AU" dirty="0"/>
          </a:p>
        </p:txBody>
      </p:sp>
      <p:sp>
        <p:nvSpPr>
          <p:cNvPr id="4" name="Slide Number Placeholder 3"/>
          <p:cNvSpPr>
            <a:spLocks noGrp="1"/>
          </p:cNvSpPr>
          <p:nvPr>
            <p:ph type="sldNum" sz="quarter" idx="10"/>
          </p:nvPr>
        </p:nvSpPr>
        <p:spPr/>
        <p:txBody>
          <a:bodyPr/>
          <a:lstStyle/>
          <a:p>
            <a:fld id="{2BB19548-470B-4498-ADC8-65479257F2CC}" type="slidenum">
              <a:rPr lang="en-AU" smtClean="0"/>
              <a:t>10</a:t>
            </a:fld>
            <a:endParaRPr lang="en-AU"/>
          </a:p>
        </p:txBody>
      </p:sp>
    </p:spTree>
    <p:extLst>
      <p:ext uri="{BB962C8B-B14F-4D97-AF65-F5344CB8AC3E}">
        <p14:creationId xmlns:p14="http://schemas.microsoft.com/office/powerpoint/2010/main" val="4158728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D67CDDAB-B38F-4D53-8C29-175B9B443F2A}" type="datetimeFigureOut">
              <a:rPr lang="en-AU" smtClean="0"/>
              <a:t>08/04/2019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A708FEA-C05C-4E03-B257-9A12BD4D3183}" type="slidenum">
              <a:rPr lang="en-AU" smtClean="0"/>
              <a:t>‹#›</a:t>
            </a:fld>
            <a:endParaRPr lang="en-AU"/>
          </a:p>
        </p:txBody>
      </p:sp>
    </p:spTree>
    <p:extLst>
      <p:ext uri="{BB962C8B-B14F-4D97-AF65-F5344CB8AC3E}">
        <p14:creationId xmlns:p14="http://schemas.microsoft.com/office/powerpoint/2010/main" val="3538226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D67CDDAB-B38F-4D53-8C29-175B9B443F2A}" type="datetimeFigureOut">
              <a:rPr lang="en-AU" smtClean="0"/>
              <a:t>08/04/2019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A708FEA-C05C-4E03-B257-9A12BD4D3183}" type="slidenum">
              <a:rPr lang="en-AU" smtClean="0"/>
              <a:t>‹#›</a:t>
            </a:fld>
            <a:endParaRPr lang="en-AU"/>
          </a:p>
        </p:txBody>
      </p:sp>
    </p:spTree>
    <p:extLst>
      <p:ext uri="{BB962C8B-B14F-4D97-AF65-F5344CB8AC3E}">
        <p14:creationId xmlns:p14="http://schemas.microsoft.com/office/powerpoint/2010/main" val="250686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D67CDDAB-B38F-4D53-8C29-175B9B443F2A}" type="datetimeFigureOut">
              <a:rPr lang="en-AU" smtClean="0"/>
              <a:t>08/04/2019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A708FEA-C05C-4E03-B257-9A12BD4D3183}" type="slidenum">
              <a:rPr lang="en-AU" smtClean="0"/>
              <a:t>‹#›</a:t>
            </a:fld>
            <a:endParaRPr lang="en-AU"/>
          </a:p>
        </p:txBody>
      </p:sp>
    </p:spTree>
    <p:extLst>
      <p:ext uri="{BB962C8B-B14F-4D97-AF65-F5344CB8AC3E}">
        <p14:creationId xmlns:p14="http://schemas.microsoft.com/office/powerpoint/2010/main" val="3750048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descr="netwaste">
            <a:extLst>
              <a:ext uri="{FF2B5EF4-FFF2-40B4-BE49-F238E27FC236}">
                <a16:creationId xmlns:a16="http://schemas.microsoft.com/office/drawing/2014/main" id="{694DF2D1-C30E-46BC-A4FA-77D52E1A442B}"/>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575394" y="5397658"/>
            <a:ext cx="849206" cy="887771"/>
          </a:xfrm>
          <a:prstGeom prst="rect">
            <a:avLst/>
          </a:prstGeom>
          <a:noFill/>
          <a:ln>
            <a:noFill/>
          </a:ln>
        </p:spPr>
      </p:pic>
      <p:sp>
        <p:nvSpPr>
          <p:cNvPr id="6" name="Rectangle 5">
            <a:extLst>
              <a:ext uri="{FF2B5EF4-FFF2-40B4-BE49-F238E27FC236}">
                <a16:creationId xmlns:a16="http://schemas.microsoft.com/office/drawing/2014/main" id="{056AEF92-BBA7-42DA-8ACC-5D71598C74CB}"/>
              </a:ext>
            </a:extLst>
          </p:cNvPr>
          <p:cNvSpPr/>
          <p:nvPr userDrawn="1"/>
        </p:nvSpPr>
        <p:spPr>
          <a:xfrm>
            <a:off x="289249" y="209726"/>
            <a:ext cx="45719" cy="6424340"/>
          </a:xfrm>
          <a:prstGeom prst="rect">
            <a:avLst/>
          </a:prstGeom>
          <a:solidFill>
            <a:srgbClr val="006666"/>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AU"/>
          </a:p>
        </p:txBody>
      </p:sp>
      <p:sp>
        <p:nvSpPr>
          <p:cNvPr id="7" name="Rectangle 6">
            <a:extLst>
              <a:ext uri="{FF2B5EF4-FFF2-40B4-BE49-F238E27FC236}">
                <a16:creationId xmlns:a16="http://schemas.microsoft.com/office/drawing/2014/main" id="{DD6C94C1-5B37-4AD9-B855-3E9FE7492F6B}"/>
              </a:ext>
            </a:extLst>
          </p:cNvPr>
          <p:cNvSpPr/>
          <p:nvPr userDrawn="1"/>
        </p:nvSpPr>
        <p:spPr>
          <a:xfrm>
            <a:off x="351154" y="209726"/>
            <a:ext cx="45719" cy="6414666"/>
          </a:xfrm>
          <a:prstGeom prst="rect">
            <a:avLst/>
          </a:prstGeom>
          <a:solidFill>
            <a:srgbClr val="33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ectangle 11">
            <a:extLst>
              <a:ext uri="{FF2B5EF4-FFF2-40B4-BE49-F238E27FC236}">
                <a16:creationId xmlns:a16="http://schemas.microsoft.com/office/drawing/2014/main" id="{41970891-CEF0-48B0-B956-9B41F35B8B0F}"/>
              </a:ext>
            </a:extLst>
          </p:cNvPr>
          <p:cNvSpPr/>
          <p:nvPr userDrawn="1"/>
        </p:nvSpPr>
        <p:spPr>
          <a:xfrm>
            <a:off x="289250" y="6568580"/>
            <a:ext cx="11613502" cy="65486"/>
          </a:xfrm>
          <a:prstGeom prst="rect">
            <a:avLst/>
          </a:prstGeom>
          <a:solidFill>
            <a:srgbClr val="0066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882308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67CDDAB-B38F-4D53-8C29-175B9B443F2A}" type="datetimeFigureOut">
              <a:rPr lang="en-AU" smtClean="0"/>
              <a:t>08/04/2019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A708FEA-C05C-4E03-B257-9A12BD4D3183}" type="slidenum">
              <a:rPr lang="en-AU" smtClean="0"/>
              <a:t>‹#›</a:t>
            </a:fld>
            <a:endParaRPr lang="en-AU"/>
          </a:p>
        </p:txBody>
      </p:sp>
    </p:spTree>
    <p:extLst>
      <p:ext uri="{BB962C8B-B14F-4D97-AF65-F5344CB8AC3E}">
        <p14:creationId xmlns:p14="http://schemas.microsoft.com/office/powerpoint/2010/main" val="2757991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Picture 7" descr="netwaste">
            <a:extLst>
              <a:ext uri="{FF2B5EF4-FFF2-40B4-BE49-F238E27FC236}">
                <a16:creationId xmlns:a16="http://schemas.microsoft.com/office/drawing/2014/main" id="{694DF2D1-C30E-46BC-A4FA-77D52E1A442B}"/>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575394" y="5397658"/>
            <a:ext cx="849206" cy="887771"/>
          </a:xfrm>
          <a:prstGeom prst="rect">
            <a:avLst/>
          </a:prstGeom>
          <a:noFill/>
          <a:ln>
            <a:noFill/>
          </a:ln>
        </p:spPr>
      </p:pic>
      <p:sp>
        <p:nvSpPr>
          <p:cNvPr id="9" name="Rectangle 8">
            <a:extLst>
              <a:ext uri="{FF2B5EF4-FFF2-40B4-BE49-F238E27FC236}">
                <a16:creationId xmlns:a16="http://schemas.microsoft.com/office/drawing/2014/main" id="{056AEF92-BBA7-42DA-8ACC-5D71598C74CB}"/>
              </a:ext>
            </a:extLst>
          </p:cNvPr>
          <p:cNvSpPr/>
          <p:nvPr userDrawn="1"/>
        </p:nvSpPr>
        <p:spPr>
          <a:xfrm>
            <a:off x="289249" y="209726"/>
            <a:ext cx="45719" cy="6424340"/>
          </a:xfrm>
          <a:prstGeom prst="rect">
            <a:avLst/>
          </a:prstGeom>
          <a:solidFill>
            <a:srgbClr val="006666"/>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AU"/>
          </a:p>
        </p:txBody>
      </p:sp>
      <p:sp>
        <p:nvSpPr>
          <p:cNvPr id="10" name="Rectangle 9">
            <a:extLst>
              <a:ext uri="{FF2B5EF4-FFF2-40B4-BE49-F238E27FC236}">
                <a16:creationId xmlns:a16="http://schemas.microsoft.com/office/drawing/2014/main" id="{DD6C94C1-5B37-4AD9-B855-3E9FE7492F6B}"/>
              </a:ext>
            </a:extLst>
          </p:cNvPr>
          <p:cNvSpPr/>
          <p:nvPr userDrawn="1"/>
        </p:nvSpPr>
        <p:spPr>
          <a:xfrm>
            <a:off x="351154" y="209726"/>
            <a:ext cx="45719" cy="6414666"/>
          </a:xfrm>
          <a:prstGeom prst="rect">
            <a:avLst/>
          </a:prstGeom>
          <a:solidFill>
            <a:srgbClr val="33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a:extLst>
              <a:ext uri="{FF2B5EF4-FFF2-40B4-BE49-F238E27FC236}">
                <a16:creationId xmlns:a16="http://schemas.microsoft.com/office/drawing/2014/main" id="{41970891-CEF0-48B0-B956-9B41F35B8B0F}"/>
              </a:ext>
            </a:extLst>
          </p:cNvPr>
          <p:cNvSpPr/>
          <p:nvPr userDrawn="1"/>
        </p:nvSpPr>
        <p:spPr>
          <a:xfrm>
            <a:off x="289250" y="6568580"/>
            <a:ext cx="11613502" cy="65486"/>
          </a:xfrm>
          <a:prstGeom prst="rect">
            <a:avLst/>
          </a:prstGeom>
          <a:solidFill>
            <a:srgbClr val="0066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722348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D67CDDAB-B38F-4D53-8C29-175B9B443F2A}" type="datetimeFigureOut">
              <a:rPr lang="en-AU" smtClean="0"/>
              <a:t>08/04/2019</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AA708FEA-C05C-4E03-B257-9A12BD4D3183}" type="slidenum">
              <a:rPr lang="en-AU" smtClean="0"/>
              <a:t>‹#›</a:t>
            </a:fld>
            <a:endParaRPr lang="en-AU"/>
          </a:p>
        </p:txBody>
      </p:sp>
    </p:spTree>
    <p:extLst>
      <p:ext uri="{BB962C8B-B14F-4D97-AF65-F5344CB8AC3E}">
        <p14:creationId xmlns:p14="http://schemas.microsoft.com/office/powerpoint/2010/main" val="1758915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D67CDDAB-B38F-4D53-8C29-175B9B443F2A}" type="datetimeFigureOut">
              <a:rPr lang="en-AU" smtClean="0"/>
              <a:t>08/04/2019</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AA708FEA-C05C-4E03-B257-9A12BD4D3183}" type="slidenum">
              <a:rPr lang="en-AU" smtClean="0"/>
              <a:t>‹#›</a:t>
            </a:fld>
            <a:endParaRPr lang="en-AU"/>
          </a:p>
        </p:txBody>
      </p:sp>
    </p:spTree>
    <p:extLst>
      <p:ext uri="{BB962C8B-B14F-4D97-AF65-F5344CB8AC3E}">
        <p14:creationId xmlns:p14="http://schemas.microsoft.com/office/powerpoint/2010/main" val="37883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7CDDAB-B38F-4D53-8C29-175B9B443F2A}" type="datetimeFigureOut">
              <a:rPr lang="en-AU" smtClean="0"/>
              <a:t>08/04/2019</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AA708FEA-C05C-4E03-B257-9A12BD4D3183}" type="slidenum">
              <a:rPr lang="en-AU" smtClean="0"/>
              <a:t>‹#›</a:t>
            </a:fld>
            <a:endParaRPr lang="en-AU"/>
          </a:p>
        </p:txBody>
      </p:sp>
    </p:spTree>
    <p:extLst>
      <p:ext uri="{BB962C8B-B14F-4D97-AF65-F5344CB8AC3E}">
        <p14:creationId xmlns:p14="http://schemas.microsoft.com/office/powerpoint/2010/main" val="265398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67CDDAB-B38F-4D53-8C29-175B9B443F2A}" type="datetimeFigureOut">
              <a:rPr lang="en-AU" smtClean="0"/>
              <a:t>08/04/2019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A708FEA-C05C-4E03-B257-9A12BD4D3183}" type="slidenum">
              <a:rPr lang="en-AU" smtClean="0"/>
              <a:t>‹#›</a:t>
            </a:fld>
            <a:endParaRPr lang="en-AU"/>
          </a:p>
        </p:txBody>
      </p:sp>
    </p:spTree>
    <p:extLst>
      <p:ext uri="{BB962C8B-B14F-4D97-AF65-F5344CB8AC3E}">
        <p14:creationId xmlns:p14="http://schemas.microsoft.com/office/powerpoint/2010/main" val="2175992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67CDDAB-B38F-4D53-8C29-175B9B443F2A}" type="datetimeFigureOut">
              <a:rPr lang="en-AU" smtClean="0"/>
              <a:t>08/04/2019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A708FEA-C05C-4E03-B257-9A12BD4D3183}" type="slidenum">
              <a:rPr lang="en-AU" smtClean="0"/>
              <a:t>‹#›</a:t>
            </a:fld>
            <a:endParaRPr lang="en-AU"/>
          </a:p>
        </p:txBody>
      </p:sp>
    </p:spTree>
    <p:extLst>
      <p:ext uri="{BB962C8B-B14F-4D97-AF65-F5344CB8AC3E}">
        <p14:creationId xmlns:p14="http://schemas.microsoft.com/office/powerpoint/2010/main" val="741568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7CDDAB-B38F-4D53-8C29-175B9B443F2A}" type="datetimeFigureOut">
              <a:rPr lang="en-AU" smtClean="0"/>
              <a:t>08/04/2019</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708FEA-C05C-4E03-B257-9A12BD4D3183}" type="slidenum">
              <a:rPr lang="en-AU" smtClean="0"/>
              <a:t>‹#›</a:t>
            </a:fld>
            <a:endParaRPr lang="en-AU"/>
          </a:p>
        </p:txBody>
      </p:sp>
    </p:spTree>
    <p:extLst>
      <p:ext uri="{BB962C8B-B14F-4D97-AF65-F5344CB8AC3E}">
        <p14:creationId xmlns:p14="http://schemas.microsoft.com/office/powerpoint/2010/main" val="36200637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4.xml"/><Relationship Id="rId5" Type="http://schemas.openxmlformats.org/officeDocument/2006/relationships/image" Target="../media/image27.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microsoft.com/office/2007/relationships/hdphoto" Target="../media/hdphoto2.wdp"/><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11.png"/><Relationship Id="rId2" Type="http://schemas.openxmlformats.org/officeDocument/2006/relationships/image" Target="../media/image30.jpeg"/><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33.jpeg"/><Relationship Id="rId4" Type="http://schemas.openxmlformats.org/officeDocument/2006/relationships/image" Target="../media/image32.jpeg"/></Relationships>
</file>

<file path=ppt/slides/_rels/slide1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35.jpeg"/></Relationships>
</file>

<file path=ppt/slides/_rels/slide16.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36.jpeg"/><Relationship Id="rId7"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12.jpeg"/><Relationship Id="rId5" Type="http://schemas.openxmlformats.org/officeDocument/2006/relationships/image" Target="../media/image38.jpeg"/><Relationship Id="rId4" Type="http://schemas.openxmlformats.org/officeDocument/2006/relationships/image" Target="../media/image37.jpeg"/><Relationship Id="rId9" Type="http://schemas.openxmlformats.org/officeDocument/2006/relationships/image" Target="../media/image40.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hemeOverride" Target="../theme/themeOverride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8.jpeg"/><Relationship Id="rId5" Type="http://schemas.microsoft.com/office/2007/relationships/hdphoto" Target="../media/hdphoto1.wdp"/><Relationship Id="rId10" Type="http://schemas.openxmlformats.org/officeDocument/2006/relationships/image" Target="../media/image12.jpeg"/><Relationship Id="rId4" Type="http://schemas.openxmlformats.org/officeDocument/2006/relationships/image" Target="../media/image7.pn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69477" y="1122363"/>
            <a:ext cx="9144000" cy="2387600"/>
          </a:xfrm>
        </p:spPr>
        <p:txBody>
          <a:bodyPr>
            <a:normAutofit/>
          </a:bodyPr>
          <a:lstStyle/>
          <a:p>
            <a:pPr algn="l"/>
            <a:r>
              <a:rPr lang="en-AU" sz="4800" b="1" dirty="0">
                <a:solidFill>
                  <a:srgbClr val="006666"/>
                </a:solidFill>
                <a:latin typeface="Arial" panose="020B0604020202020204" pitchFamily="34" charset="0"/>
                <a:cs typeface="Arial" panose="020B0604020202020204" pitchFamily="34" charset="0"/>
              </a:rPr>
              <a:t>Waste and Recycling:</a:t>
            </a:r>
            <a:br>
              <a:rPr lang="en-AU" sz="4800" b="1" dirty="0">
                <a:solidFill>
                  <a:srgbClr val="006666"/>
                </a:solidFill>
                <a:latin typeface="Arial" panose="020B0604020202020204" pitchFamily="34" charset="0"/>
                <a:cs typeface="Arial" panose="020B0604020202020204" pitchFamily="34" charset="0"/>
              </a:rPr>
            </a:br>
            <a:r>
              <a:rPr lang="en-AU" sz="4800" b="1" dirty="0">
                <a:solidFill>
                  <a:srgbClr val="006666"/>
                </a:solidFill>
                <a:latin typeface="Arial" panose="020B0604020202020204" pitchFamily="34" charset="0"/>
                <a:cs typeface="Arial" panose="020B0604020202020204" pitchFamily="34" charset="0"/>
              </a:rPr>
              <a:t>Which bin does it go in?</a:t>
            </a:r>
            <a:endParaRPr lang="en-AU" sz="4800" b="1" dirty="0">
              <a:solidFill>
                <a:srgbClr val="006666"/>
              </a:solidFill>
            </a:endParaRPr>
          </a:p>
        </p:txBody>
      </p:sp>
      <p:sp>
        <p:nvSpPr>
          <p:cNvPr id="3" name="Subtitle 2"/>
          <p:cNvSpPr>
            <a:spLocks noGrp="1"/>
          </p:cNvSpPr>
          <p:nvPr>
            <p:ph type="subTitle" idx="1"/>
          </p:nvPr>
        </p:nvSpPr>
        <p:spPr>
          <a:xfrm>
            <a:off x="2869477" y="3602038"/>
            <a:ext cx="9144000" cy="1655762"/>
          </a:xfrm>
        </p:spPr>
        <p:txBody>
          <a:bodyPr/>
          <a:lstStyle/>
          <a:p>
            <a:pPr algn="l"/>
            <a:r>
              <a:rPr lang="en-GB" sz="3000" i="1" dirty="0" smtClean="0">
                <a:latin typeface="Arial" panose="020B0604020202020204" pitchFamily="34" charset="0"/>
                <a:cs typeface="Arial" panose="020B0604020202020204" pitchFamily="34" charset="0"/>
              </a:rPr>
              <a:t>Lesson 1 </a:t>
            </a:r>
          </a:p>
          <a:p>
            <a:pPr algn="l"/>
            <a:r>
              <a:rPr lang="en-GB" sz="3000" i="1" dirty="0" err="1" smtClean="0">
                <a:latin typeface="Arial" panose="020B0604020202020204" pitchFamily="34" charset="0"/>
                <a:cs typeface="Arial" panose="020B0604020202020204" pitchFamily="34" charset="0"/>
              </a:rPr>
              <a:t>NetWaste</a:t>
            </a:r>
            <a:r>
              <a:rPr lang="en-GB" sz="3000" i="1" dirty="0" smtClean="0">
                <a:latin typeface="Arial" panose="020B0604020202020204" pitchFamily="34" charset="0"/>
                <a:cs typeface="Arial" panose="020B0604020202020204" pitchFamily="34" charset="0"/>
              </a:rPr>
              <a:t> </a:t>
            </a:r>
            <a:r>
              <a:rPr lang="en-GB" sz="3000" i="1" dirty="0">
                <a:latin typeface="Arial" panose="020B0604020202020204" pitchFamily="34" charset="0"/>
                <a:cs typeface="Arial" panose="020B0604020202020204" pitchFamily="34" charset="0"/>
              </a:rPr>
              <a:t>Teacher Resource for primary</a:t>
            </a:r>
            <a:r>
              <a:rPr lang="en-GB" sz="3000" dirty="0">
                <a:latin typeface="Arial" panose="020B0604020202020204" pitchFamily="34" charset="0"/>
                <a:cs typeface="Arial" panose="020B0604020202020204" pitchFamily="34" charset="0"/>
              </a:rPr>
              <a:t> </a:t>
            </a:r>
            <a:r>
              <a:rPr lang="en-GB" sz="3000" i="1" dirty="0">
                <a:latin typeface="Arial" panose="020B0604020202020204" pitchFamily="34" charset="0"/>
                <a:cs typeface="Arial" panose="020B0604020202020204" pitchFamily="34" charset="0"/>
              </a:rPr>
              <a:t>schools</a:t>
            </a:r>
            <a:endParaRPr lang="en-AU" sz="3000" dirty="0">
              <a:latin typeface="Arial" panose="020B0604020202020204" pitchFamily="34" charset="0"/>
              <a:cs typeface="Arial" panose="020B0604020202020204" pitchFamily="34" charset="0"/>
            </a:endParaRPr>
          </a:p>
          <a:p>
            <a:pPr algn="l"/>
            <a:endParaRPr lang="en-AU" dirty="0"/>
          </a:p>
        </p:txBody>
      </p:sp>
      <p:pic>
        <p:nvPicPr>
          <p:cNvPr id="4" name="Picture 3" descr="K:\Sydney\External\Contracts\NW\New Contract\3rd year - April18-Mar19\Electronic Teacher's Resource\log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6720" y="1577430"/>
            <a:ext cx="1969543" cy="1854155"/>
          </a:xfrm>
          <a:prstGeom prst="rect">
            <a:avLst/>
          </a:prstGeom>
          <a:noFill/>
          <a:ln>
            <a:noFill/>
          </a:ln>
        </p:spPr>
      </p:pic>
    </p:spTree>
    <p:extLst>
      <p:ext uri="{BB962C8B-B14F-4D97-AF65-F5344CB8AC3E}">
        <p14:creationId xmlns:p14="http://schemas.microsoft.com/office/powerpoint/2010/main" val="8741309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38200" y="365125"/>
            <a:ext cx="10515600" cy="1325563"/>
          </a:xfrm>
        </p:spPr>
        <p:txBody>
          <a:bodyPr>
            <a:normAutofit/>
          </a:bodyPr>
          <a:lstStyle/>
          <a:p>
            <a:r>
              <a:rPr lang="en-AU" b="1" dirty="0">
                <a:solidFill>
                  <a:srgbClr val="006666"/>
                </a:solidFill>
                <a:latin typeface="Arial" panose="020B0604020202020204" pitchFamily="34" charset="0"/>
                <a:cs typeface="Arial" panose="020B0604020202020204" pitchFamily="34" charset="0"/>
              </a:rPr>
              <a:t>Reduce, Reuse and Recycle</a:t>
            </a: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1574231685"/>
              </p:ext>
            </p:extLst>
          </p:nvPr>
        </p:nvGraphicFramePr>
        <p:xfrm>
          <a:off x="2022231" y="1544270"/>
          <a:ext cx="8056683" cy="4953246"/>
        </p:xfrm>
        <a:graphic>
          <a:graphicData uri="http://schemas.openxmlformats.org/drawingml/2006/table">
            <a:tbl>
              <a:tblPr firstRow="1" bandRow="1">
                <a:tableStyleId>{616DA210-FB5B-4158-B5E0-FEB733F419BA}</a:tableStyleId>
              </a:tblPr>
              <a:tblGrid>
                <a:gridCol w="2685561">
                  <a:extLst>
                    <a:ext uri="{9D8B030D-6E8A-4147-A177-3AD203B41FA5}">
                      <a16:colId xmlns:a16="http://schemas.microsoft.com/office/drawing/2014/main" val="2841430169"/>
                    </a:ext>
                  </a:extLst>
                </a:gridCol>
                <a:gridCol w="2685561">
                  <a:extLst>
                    <a:ext uri="{9D8B030D-6E8A-4147-A177-3AD203B41FA5}">
                      <a16:colId xmlns:a16="http://schemas.microsoft.com/office/drawing/2014/main" val="4099889314"/>
                    </a:ext>
                  </a:extLst>
                </a:gridCol>
                <a:gridCol w="2685561">
                  <a:extLst>
                    <a:ext uri="{9D8B030D-6E8A-4147-A177-3AD203B41FA5}">
                      <a16:colId xmlns:a16="http://schemas.microsoft.com/office/drawing/2014/main" val="238705620"/>
                    </a:ext>
                  </a:extLst>
                </a:gridCol>
              </a:tblGrid>
              <a:tr h="463056">
                <a:tc>
                  <a:txBody>
                    <a:bodyPr/>
                    <a:lstStyle/>
                    <a:p>
                      <a:pPr algn="ctr"/>
                      <a:r>
                        <a:rPr lang="en-US" dirty="0" smtClean="0"/>
                        <a:t>Reduce</a:t>
                      </a:r>
                      <a:endParaRPr lang="en-AU" dirty="0"/>
                    </a:p>
                  </a:txBody>
                  <a:tcPr/>
                </a:tc>
                <a:tc>
                  <a:txBody>
                    <a:bodyPr/>
                    <a:lstStyle/>
                    <a:p>
                      <a:pPr algn="ctr"/>
                      <a:r>
                        <a:rPr lang="en-US" dirty="0" smtClean="0"/>
                        <a:t>Reuse </a:t>
                      </a:r>
                      <a:endParaRPr lang="en-AU" dirty="0"/>
                    </a:p>
                  </a:txBody>
                  <a:tcPr/>
                </a:tc>
                <a:tc>
                  <a:txBody>
                    <a:bodyPr/>
                    <a:lstStyle/>
                    <a:p>
                      <a:pPr algn="ctr"/>
                      <a:r>
                        <a:rPr lang="en-US" dirty="0" smtClean="0"/>
                        <a:t>Recycle</a:t>
                      </a:r>
                      <a:endParaRPr lang="en-AU" dirty="0"/>
                    </a:p>
                  </a:txBody>
                  <a:tcPr/>
                </a:tc>
                <a:extLst>
                  <a:ext uri="{0D108BD9-81ED-4DB2-BD59-A6C34878D82A}">
                    <a16:rowId xmlns:a16="http://schemas.microsoft.com/office/drawing/2014/main" val="3536168308"/>
                  </a:ext>
                </a:extLst>
              </a:tr>
              <a:tr h="2245095">
                <a:tc>
                  <a:txBody>
                    <a:bodyPr/>
                    <a:lstStyle/>
                    <a:p>
                      <a:endParaRPr lang="en-AU" dirty="0"/>
                    </a:p>
                  </a:txBody>
                  <a:tcPr>
                    <a:noFill/>
                  </a:tcPr>
                </a:tc>
                <a:tc>
                  <a:txBody>
                    <a:bodyPr/>
                    <a:lstStyle/>
                    <a:p>
                      <a:endParaRPr lang="en-AU"/>
                    </a:p>
                  </a:txBody>
                  <a:tcPr>
                    <a:noFill/>
                  </a:tcPr>
                </a:tc>
                <a:tc>
                  <a:txBody>
                    <a:bodyPr/>
                    <a:lstStyle/>
                    <a:p>
                      <a:endParaRPr lang="en-AU" dirty="0"/>
                    </a:p>
                  </a:txBody>
                  <a:tcPr>
                    <a:noFill/>
                  </a:tcPr>
                </a:tc>
                <a:extLst>
                  <a:ext uri="{0D108BD9-81ED-4DB2-BD59-A6C34878D82A}">
                    <a16:rowId xmlns:a16="http://schemas.microsoft.com/office/drawing/2014/main" val="477446918"/>
                  </a:ext>
                </a:extLst>
              </a:tr>
              <a:tr h="2245095">
                <a:tc>
                  <a:txBody>
                    <a:bodyPr/>
                    <a:lstStyle/>
                    <a:p>
                      <a:endParaRPr lang="en-AU"/>
                    </a:p>
                  </a:txBody>
                  <a:tcPr/>
                </a:tc>
                <a:tc>
                  <a:txBody>
                    <a:bodyPr/>
                    <a:lstStyle/>
                    <a:p>
                      <a:endParaRPr lang="en-AU"/>
                    </a:p>
                  </a:txBody>
                  <a:tcPr/>
                </a:tc>
                <a:tc>
                  <a:txBody>
                    <a:bodyPr/>
                    <a:lstStyle/>
                    <a:p>
                      <a:endParaRPr lang="en-AU" dirty="0"/>
                    </a:p>
                  </a:txBody>
                  <a:tcPr/>
                </a:tc>
                <a:extLst>
                  <a:ext uri="{0D108BD9-81ED-4DB2-BD59-A6C34878D82A}">
                    <a16:rowId xmlns:a16="http://schemas.microsoft.com/office/drawing/2014/main" val="2405721473"/>
                  </a:ext>
                </a:extLst>
              </a:tr>
            </a:tbl>
          </a:graphicData>
        </a:graphic>
      </p:graphicFrame>
      <p:pic>
        <p:nvPicPr>
          <p:cNvPr id="11"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8142" y="4673900"/>
            <a:ext cx="1798638" cy="1427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8" name="Group 17"/>
          <p:cNvGrpSpPr/>
          <p:nvPr/>
        </p:nvGrpSpPr>
        <p:grpSpPr>
          <a:xfrm>
            <a:off x="4621913" y="2053122"/>
            <a:ext cx="2597150" cy="1873250"/>
            <a:chOff x="2131829" y="2176583"/>
            <a:chExt cx="2597150" cy="1873250"/>
          </a:xfrm>
        </p:grpSpPr>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3929" y="2465508"/>
              <a:ext cx="2305050" cy="158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1829" y="2176583"/>
              <a:ext cx="804863"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1" name="Group 20"/>
          <p:cNvGrpSpPr/>
          <p:nvPr/>
        </p:nvGrpSpPr>
        <p:grpSpPr>
          <a:xfrm>
            <a:off x="2104841" y="2107954"/>
            <a:ext cx="2405063" cy="1881187"/>
            <a:chOff x="4836929" y="2248021"/>
            <a:chExt cx="2405063" cy="1881187"/>
          </a:xfrm>
        </p:grpSpPr>
        <p:pic>
          <p:nvPicPr>
            <p:cNvPr id="8"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84579" y="2386133"/>
              <a:ext cx="2157413"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36929" y="2248021"/>
              <a:ext cx="804863"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2" name="Group 21"/>
          <p:cNvGrpSpPr/>
          <p:nvPr/>
        </p:nvGrpSpPr>
        <p:grpSpPr>
          <a:xfrm>
            <a:off x="7548500" y="2117052"/>
            <a:ext cx="2201862" cy="1979613"/>
            <a:chOff x="7575367" y="2265483"/>
            <a:chExt cx="2201862" cy="1979613"/>
          </a:xfrm>
        </p:grpSpPr>
        <p:pic>
          <p:nvPicPr>
            <p:cNvPr id="10"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92867" y="2386133"/>
              <a:ext cx="1884362" cy="185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75367" y="2265483"/>
              <a:ext cx="804862"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9" name="Group 18"/>
          <p:cNvGrpSpPr/>
          <p:nvPr/>
        </p:nvGrpSpPr>
        <p:grpSpPr>
          <a:xfrm>
            <a:off x="4837457" y="4357987"/>
            <a:ext cx="2254250" cy="1928812"/>
            <a:chOff x="2417579" y="4375271"/>
            <a:chExt cx="2254250" cy="1928812"/>
          </a:xfrm>
        </p:grpSpPr>
        <p:pic>
          <p:nvPicPr>
            <p:cNvPr id="7"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68454" y="4408608"/>
              <a:ext cx="1603375" cy="189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17579" y="4375271"/>
              <a:ext cx="712788" cy="706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0" name="Group 19"/>
          <p:cNvGrpSpPr/>
          <p:nvPr/>
        </p:nvGrpSpPr>
        <p:grpSpPr>
          <a:xfrm>
            <a:off x="2148895" y="4341319"/>
            <a:ext cx="2406650" cy="1852612"/>
            <a:chOff x="4992504" y="4375271"/>
            <a:chExt cx="2406650" cy="1852612"/>
          </a:xfrm>
        </p:grpSpPr>
        <p:pic>
          <p:nvPicPr>
            <p:cNvPr id="9"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87817" y="4484808"/>
              <a:ext cx="1811337"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92504" y="4375271"/>
              <a:ext cx="712788" cy="706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7" name="Picture 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75354" y="4375271"/>
            <a:ext cx="712788" cy="706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8538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7090187" y="2867209"/>
            <a:ext cx="1350962"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bwMode="auto">
          <a:xfrm>
            <a:off x="1383124" y="3190106"/>
            <a:ext cx="5127625" cy="1246495"/>
          </a:xfrm>
          <a:prstGeom prst="rect">
            <a:avLst/>
          </a:prstGeom>
          <a:noFill/>
        </p:spPr>
        <p:txBody>
          <a:bodyPr>
            <a:spAutoFit/>
          </a:bodyPr>
          <a:lstStyle/>
          <a:p>
            <a:pPr>
              <a:defRPr/>
            </a:pPr>
            <a:endParaRPr lang="en-AU" sz="100" b="1" dirty="0">
              <a:solidFill>
                <a:schemeClr val="accent2">
                  <a:lumMod val="60000"/>
                  <a:lumOff val="40000"/>
                </a:schemeClr>
              </a:solidFill>
              <a:latin typeface="Arial" pitchFamily="34" charset="0"/>
              <a:cs typeface="Arial" pitchFamily="34" charset="0"/>
            </a:endParaRPr>
          </a:p>
          <a:p>
            <a:pPr>
              <a:defRPr/>
            </a:pPr>
            <a:r>
              <a:rPr lang="en-AU" b="1" dirty="0">
                <a:solidFill>
                  <a:srgbClr val="FFC000"/>
                </a:solidFill>
                <a:latin typeface="Arial" pitchFamily="34" charset="0"/>
                <a:cs typeface="Arial" pitchFamily="34" charset="0"/>
              </a:rPr>
              <a:t>RECYCLE </a:t>
            </a:r>
            <a:endParaRPr lang="en-AU" b="1" dirty="0" smtClean="0">
              <a:solidFill>
                <a:srgbClr val="FFC000"/>
              </a:solidFill>
              <a:latin typeface="Arial" pitchFamily="34" charset="0"/>
              <a:cs typeface="Arial" pitchFamily="34" charset="0"/>
            </a:endParaRPr>
          </a:p>
          <a:p>
            <a:pPr>
              <a:defRPr/>
            </a:pPr>
            <a:r>
              <a:rPr lang="en-US" b="1" dirty="0" smtClean="0">
                <a:solidFill>
                  <a:srgbClr val="FFC000"/>
                </a:solidFill>
                <a:latin typeface="Arial" pitchFamily="34" charset="0"/>
                <a:cs typeface="Arial" pitchFamily="34" charset="0"/>
              </a:rPr>
              <a:t>MIXED RECYCLING BIN</a:t>
            </a:r>
            <a:endParaRPr lang="en-AU" b="1" dirty="0">
              <a:solidFill>
                <a:srgbClr val="FFC000"/>
              </a:solidFill>
              <a:latin typeface="Arial" pitchFamily="34" charset="0"/>
              <a:cs typeface="Arial" pitchFamily="34" charset="0"/>
            </a:endParaRPr>
          </a:p>
          <a:p>
            <a:pPr>
              <a:defRPr/>
            </a:pPr>
            <a:r>
              <a:rPr lang="en-AU" b="1" dirty="0">
                <a:solidFill>
                  <a:srgbClr val="FFC000"/>
                </a:solidFill>
                <a:latin typeface="Arial" pitchFamily="34" charset="0"/>
                <a:cs typeface="Arial" pitchFamily="34" charset="0"/>
              </a:rPr>
              <a:t>Yellow is for slow down and think!</a:t>
            </a:r>
          </a:p>
          <a:p>
            <a:pPr>
              <a:defRPr/>
            </a:pPr>
            <a:r>
              <a:rPr lang="en-AU" sz="1400" dirty="0">
                <a:latin typeface="Arial" pitchFamily="34" charset="0"/>
                <a:cs typeface="Arial" pitchFamily="34" charset="0"/>
              </a:rPr>
              <a:t>Can what I’m throwing away be collected in our recycle bin?  </a:t>
            </a:r>
          </a:p>
          <a:p>
            <a:pPr>
              <a:defRPr/>
            </a:pPr>
            <a:endParaRPr lang="en-AU" sz="100" dirty="0">
              <a:latin typeface="Arial" pitchFamily="34" charset="0"/>
              <a:cs typeface="Arial" pitchFamily="34" charset="0"/>
            </a:endParaRPr>
          </a:p>
          <a:p>
            <a:pPr>
              <a:defRPr/>
            </a:pPr>
            <a:endParaRPr lang="en-AU" sz="500" dirty="0">
              <a:latin typeface="Arial" pitchFamily="34" charset="0"/>
              <a:cs typeface="Arial" pitchFamily="34" charset="0"/>
            </a:endParaRPr>
          </a:p>
        </p:txBody>
      </p:sp>
      <p:pic>
        <p:nvPicPr>
          <p:cNvPr id="8" name="Picture 6"/>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7142574" y="4664259"/>
            <a:ext cx="1349375"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bwMode="auto">
          <a:xfrm>
            <a:off x="1414874" y="4865846"/>
            <a:ext cx="5675313" cy="1431161"/>
          </a:xfrm>
          <a:prstGeom prst="rect">
            <a:avLst/>
          </a:prstGeom>
          <a:noFill/>
        </p:spPr>
        <p:txBody>
          <a:bodyPr>
            <a:spAutoFit/>
          </a:bodyPr>
          <a:lstStyle/>
          <a:p>
            <a:pPr>
              <a:defRPr/>
            </a:pPr>
            <a:endParaRPr lang="en-AU" sz="100" b="1" dirty="0">
              <a:solidFill>
                <a:schemeClr val="accent2">
                  <a:lumMod val="60000"/>
                  <a:lumOff val="40000"/>
                </a:schemeClr>
              </a:solidFill>
              <a:latin typeface="Arial" pitchFamily="34" charset="0"/>
              <a:cs typeface="Arial" pitchFamily="34" charset="0"/>
            </a:endParaRPr>
          </a:p>
          <a:p>
            <a:pPr>
              <a:defRPr/>
            </a:pPr>
            <a:endParaRPr lang="en-AU" sz="100" dirty="0">
              <a:latin typeface="Arial" pitchFamily="34" charset="0"/>
              <a:cs typeface="Arial" pitchFamily="34" charset="0"/>
            </a:endParaRPr>
          </a:p>
          <a:p>
            <a:pPr>
              <a:defRPr/>
            </a:pPr>
            <a:endParaRPr lang="en-AU" sz="500" dirty="0">
              <a:latin typeface="Arial" pitchFamily="34" charset="0"/>
              <a:cs typeface="Arial" pitchFamily="34" charset="0"/>
            </a:endParaRPr>
          </a:p>
          <a:p>
            <a:pPr>
              <a:defRPr/>
            </a:pPr>
            <a:r>
              <a:rPr lang="en-AU" b="1" dirty="0">
                <a:solidFill>
                  <a:srgbClr val="FF0000"/>
                </a:solidFill>
                <a:latin typeface="Arial" pitchFamily="34" charset="0"/>
                <a:cs typeface="Arial" pitchFamily="34" charset="0"/>
              </a:rPr>
              <a:t>DISPOSE </a:t>
            </a:r>
            <a:endParaRPr lang="en-AU" b="1" dirty="0" smtClean="0">
              <a:solidFill>
                <a:srgbClr val="FF0000"/>
              </a:solidFill>
              <a:latin typeface="Arial" pitchFamily="34" charset="0"/>
              <a:cs typeface="Arial" pitchFamily="34" charset="0"/>
            </a:endParaRPr>
          </a:p>
          <a:p>
            <a:pPr>
              <a:defRPr/>
            </a:pPr>
            <a:r>
              <a:rPr lang="en-AU" b="1" dirty="0" smtClean="0">
                <a:solidFill>
                  <a:srgbClr val="FF0000"/>
                </a:solidFill>
                <a:latin typeface="Arial" pitchFamily="34" charset="0"/>
                <a:cs typeface="Arial" pitchFamily="34" charset="0"/>
              </a:rPr>
              <a:t>GENERAL </a:t>
            </a:r>
            <a:r>
              <a:rPr lang="en-AU" b="1" dirty="0">
                <a:solidFill>
                  <a:srgbClr val="FF0000"/>
                </a:solidFill>
                <a:latin typeface="Arial" pitchFamily="34" charset="0"/>
                <a:cs typeface="Arial" pitchFamily="34" charset="0"/>
              </a:rPr>
              <a:t>WASTE BIN</a:t>
            </a:r>
          </a:p>
          <a:p>
            <a:pPr>
              <a:defRPr/>
            </a:pPr>
            <a:r>
              <a:rPr lang="en-AU" sz="1600" b="1" dirty="0">
                <a:solidFill>
                  <a:srgbClr val="FF0000"/>
                </a:solidFill>
                <a:latin typeface="Arial" pitchFamily="34" charset="0"/>
                <a:cs typeface="Arial" pitchFamily="34" charset="0"/>
              </a:rPr>
              <a:t>Red is for stop! </a:t>
            </a:r>
          </a:p>
          <a:p>
            <a:pPr>
              <a:defRPr/>
            </a:pPr>
            <a:r>
              <a:rPr lang="en-AU" sz="1400" dirty="0">
                <a:latin typeface="Arial" pitchFamily="34" charset="0"/>
                <a:cs typeface="Arial" pitchFamily="34" charset="0"/>
              </a:rPr>
              <a:t>Is this a resource I should be rescuing? </a:t>
            </a:r>
          </a:p>
          <a:p>
            <a:pPr>
              <a:defRPr/>
            </a:pPr>
            <a:r>
              <a:rPr lang="en-AU" sz="1400" dirty="0">
                <a:latin typeface="Arial" pitchFamily="34" charset="0"/>
                <a:cs typeface="Arial" pitchFamily="34" charset="0"/>
              </a:rPr>
              <a:t>Dispose to landfill only if there is no alternative. </a:t>
            </a:r>
          </a:p>
        </p:txBody>
      </p:sp>
      <p:pic>
        <p:nvPicPr>
          <p:cNvPr id="10" name="Picture 4"/>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bwMode="auto">
          <a:xfrm>
            <a:off x="7090187" y="1054284"/>
            <a:ext cx="1350962"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bwMode="auto">
          <a:xfrm>
            <a:off x="1383123" y="1213576"/>
            <a:ext cx="4560479" cy="1615827"/>
          </a:xfrm>
          <a:prstGeom prst="rect">
            <a:avLst/>
          </a:prstGeom>
          <a:noFill/>
        </p:spPr>
        <p:txBody>
          <a:bodyPr wrap="square">
            <a:spAutoFit/>
          </a:bodyPr>
          <a:lstStyle/>
          <a:p>
            <a:pPr>
              <a:defRPr/>
            </a:pPr>
            <a:endParaRPr lang="en-AU" sz="100" b="1" dirty="0">
              <a:solidFill>
                <a:schemeClr val="accent2">
                  <a:lumMod val="60000"/>
                  <a:lumOff val="40000"/>
                </a:schemeClr>
              </a:solidFill>
              <a:latin typeface="Arial" pitchFamily="34" charset="0"/>
              <a:cs typeface="Arial" pitchFamily="34" charset="0"/>
            </a:endParaRPr>
          </a:p>
          <a:p>
            <a:pPr>
              <a:defRPr/>
            </a:pPr>
            <a:r>
              <a:rPr lang="en-AU" b="1" dirty="0">
                <a:solidFill>
                  <a:srgbClr val="92D050"/>
                </a:solidFill>
                <a:latin typeface="Arial" pitchFamily="34" charset="0"/>
                <a:cs typeface="Arial" pitchFamily="34" charset="0"/>
              </a:rPr>
              <a:t>REUSE </a:t>
            </a:r>
          </a:p>
          <a:p>
            <a:pPr>
              <a:defRPr/>
            </a:pPr>
            <a:r>
              <a:rPr lang="en-AU" b="1" dirty="0" smtClean="0">
                <a:solidFill>
                  <a:srgbClr val="92D050"/>
                </a:solidFill>
                <a:latin typeface="Arial" pitchFamily="34" charset="0"/>
                <a:cs typeface="Arial" pitchFamily="34" charset="0"/>
              </a:rPr>
              <a:t>FOOD &amp; GARDEN </a:t>
            </a:r>
            <a:r>
              <a:rPr lang="en-AU" b="1" dirty="0">
                <a:solidFill>
                  <a:srgbClr val="92D050"/>
                </a:solidFill>
                <a:latin typeface="Arial" pitchFamily="34" charset="0"/>
                <a:cs typeface="Arial" pitchFamily="34" charset="0"/>
              </a:rPr>
              <a:t>WASTE </a:t>
            </a:r>
            <a:r>
              <a:rPr lang="en-AU" b="1" dirty="0" smtClean="0">
                <a:solidFill>
                  <a:srgbClr val="92D050"/>
                </a:solidFill>
                <a:latin typeface="Arial" pitchFamily="34" charset="0"/>
                <a:cs typeface="Arial" pitchFamily="34" charset="0"/>
              </a:rPr>
              <a:t>BIN</a:t>
            </a:r>
          </a:p>
          <a:p>
            <a:pPr>
              <a:defRPr/>
            </a:pPr>
            <a:r>
              <a:rPr lang="en-US" b="1" dirty="0" smtClean="0">
                <a:solidFill>
                  <a:srgbClr val="92D050"/>
                </a:solidFill>
                <a:latin typeface="Arial" pitchFamily="34" charset="0"/>
                <a:cs typeface="Arial" pitchFamily="34" charset="0"/>
              </a:rPr>
              <a:t>OR COMPOST BIN</a:t>
            </a:r>
            <a:endParaRPr lang="en-AU" b="1" dirty="0">
              <a:solidFill>
                <a:srgbClr val="92D050"/>
              </a:solidFill>
              <a:latin typeface="Arial" pitchFamily="34" charset="0"/>
              <a:cs typeface="Arial" pitchFamily="34" charset="0"/>
            </a:endParaRPr>
          </a:p>
          <a:p>
            <a:pPr>
              <a:defRPr/>
            </a:pPr>
            <a:r>
              <a:rPr lang="en-AU" b="1" dirty="0">
                <a:solidFill>
                  <a:srgbClr val="92D050"/>
                </a:solidFill>
                <a:latin typeface="Arial" pitchFamily="34" charset="0"/>
                <a:cs typeface="Arial" pitchFamily="34" charset="0"/>
              </a:rPr>
              <a:t>Green is for go!</a:t>
            </a:r>
          </a:p>
          <a:p>
            <a:pPr>
              <a:defRPr/>
            </a:pPr>
            <a:r>
              <a:rPr lang="en-AU" sz="1400" dirty="0">
                <a:latin typeface="Arial" pitchFamily="34" charset="0"/>
                <a:cs typeface="Arial" pitchFamily="34" charset="0"/>
              </a:rPr>
              <a:t>If it doesn’t grow, it doesn’t go!</a:t>
            </a:r>
          </a:p>
          <a:p>
            <a:pPr>
              <a:defRPr/>
            </a:pPr>
            <a:endParaRPr lang="en-AU" sz="1200" b="1" dirty="0">
              <a:solidFill>
                <a:srgbClr val="FFC000"/>
              </a:solidFill>
              <a:latin typeface="Arial" pitchFamily="34" charset="0"/>
              <a:cs typeface="Arial" pitchFamily="34" charset="0"/>
            </a:endParaRPr>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87500" y="1232026"/>
            <a:ext cx="1350026" cy="1444740"/>
          </a:xfrm>
          <a:prstGeom prst="rect">
            <a:avLst/>
          </a:prstGeom>
        </p:spPr>
      </p:pic>
      <p:sp>
        <p:nvSpPr>
          <p:cNvPr id="13" name="Title 1"/>
          <p:cNvSpPr txBox="1">
            <a:spLocks/>
          </p:cNvSpPr>
          <p:nvPr/>
        </p:nvSpPr>
        <p:spPr>
          <a:xfrm>
            <a:off x="838200" y="-2676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b="1" dirty="0" smtClean="0">
                <a:solidFill>
                  <a:srgbClr val="006666"/>
                </a:solidFill>
                <a:latin typeface="Arial" panose="020B0604020202020204" pitchFamily="34" charset="0"/>
                <a:cs typeface="Arial" panose="020B0604020202020204" pitchFamily="34" charset="0"/>
              </a:rPr>
              <a:t>Which bin do you put it in?</a:t>
            </a:r>
            <a:endParaRPr lang="en-AU" b="1" dirty="0">
              <a:solidFill>
                <a:srgbClr val="00666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7513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up)">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up)">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38200" y="365125"/>
            <a:ext cx="10515600" cy="1325563"/>
          </a:xfrm>
        </p:spPr>
        <p:txBody>
          <a:bodyPr>
            <a:normAutofit/>
          </a:bodyPr>
          <a:lstStyle/>
          <a:p>
            <a:r>
              <a:rPr lang="en-AU" b="1" dirty="0">
                <a:solidFill>
                  <a:srgbClr val="006666"/>
                </a:solidFill>
                <a:latin typeface="Arial" panose="020B0604020202020204" pitchFamily="34" charset="0"/>
                <a:cs typeface="Arial" panose="020B0604020202020204" pitchFamily="34" charset="0"/>
              </a:rPr>
              <a:t>What can I recycle </a:t>
            </a:r>
            <a:r>
              <a:rPr lang="en-AU" b="1" dirty="0" smtClean="0">
                <a:solidFill>
                  <a:srgbClr val="006666"/>
                </a:solidFill>
                <a:latin typeface="Arial" panose="020B0604020202020204" pitchFamily="34" charset="0"/>
                <a:cs typeface="Arial" panose="020B0604020202020204" pitchFamily="34" charset="0"/>
              </a:rPr>
              <a:t>in the recycle bin?</a:t>
            </a:r>
            <a:endParaRPr lang="en-AU" b="1" dirty="0">
              <a:solidFill>
                <a:srgbClr val="006666"/>
              </a:solidFill>
              <a:latin typeface="Arial" panose="020B0604020202020204" pitchFamily="34" charset="0"/>
              <a:cs typeface="Arial" panose="020B0604020202020204" pitchFamily="34" charset="0"/>
            </a:endParaRPr>
          </a:p>
        </p:txBody>
      </p:sp>
      <p:pic>
        <p:nvPicPr>
          <p:cNvPr id="5" name="Picture 2" descr="Various Recyclables"/>
          <p:cNvPicPr>
            <a:picLocks noGrp="1" noChangeAspect="1" noChangeArrowheads="1"/>
          </p:cNvPicPr>
          <p:nvPr>
            <p:ph sz="half" idx="4294967295"/>
          </p:nvPr>
        </p:nvPicPr>
        <p:blipFill rotWithShape="1">
          <a:blip r:embed="rId3">
            <a:extLst>
              <a:ext uri="{28A0092B-C50C-407E-A947-70E740481C1C}">
                <a14:useLocalDpi xmlns:a14="http://schemas.microsoft.com/office/drawing/2010/main" val="0"/>
              </a:ext>
            </a:extLst>
          </a:blip>
          <a:srcRect b="3281"/>
          <a:stretch/>
        </p:blipFill>
        <p:spPr bwMode="auto">
          <a:xfrm>
            <a:off x="5721834" y="1690688"/>
            <a:ext cx="4730626" cy="3939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sz="half" idx="4294967295"/>
          </p:nvPr>
        </p:nvSpPr>
        <p:spPr>
          <a:xfrm>
            <a:off x="838200" y="1825625"/>
            <a:ext cx="5353594" cy="4351338"/>
          </a:xfrm>
        </p:spPr>
        <p:txBody>
          <a:bodyPr>
            <a:normAutofit fontScale="77500" lnSpcReduction="20000"/>
          </a:bodyPr>
          <a:lstStyle/>
          <a:p>
            <a:pPr marL="0" indent="0">
              <a:lnSpc>
                <a:spcPct val="120000"/>
              </a:lnSpc>
              <a:spcAft>
                <a:spcPts val="600"/>
              </a:spcAft>
              <a:buNone/>
            </a:pPr>
            <a:r>
              <a:rPr lang="en-US" altLang="en-US" dirty="0" smtClean="0">
                <a:latin typeface="Arial" panose="020B0604020202020204" pitchFamily="34" charset="0"/>
                <a:cs typeface="Arial" panose="020B0604020202020204" pitchFamily="34" charset="0"/>
              </a:rPr>
              <a:t>Only the following materials can be placed in the yellow lidded recycling bin:</a:t>
            </a:r>
          </a:p>
          <a:p>
            <a:pPr marL="285750" indent="-285750">
              <a:lnSpc>
                <a:spcPct val="120000"/>
              </a:lnSpc>
              <a:spcAft>
                <a:spcPts val="600"/>
              </a:spcAft>
            </a:pPr>
            <a:r>
              <a:rPr lang="en-US" altLang="en-US" dirty="0" smtClean="0">
                <a:latin typeface="Arial" panose="020B0604020202020204" pitchFamily="34" charset="0"/>
                <a:cs typeface="Arial" panose="020B0604020202020204" pitchFamily="34" charset="0"/>
              </a:rPr>
              <a:t>Paper and Cardboard</a:t>
            </a:r>
          </a:p>
          <a:p>
            <a:pPr marL="285750" indent="-285750">
              <a:lnSpc>
                <a:spcPct val="120000"/>
              </a:lnSpc>
              <a:spcAft>
                <a:spcPts val="600"/>
              </a:spcAft>
            </a:pPr>
            <a:r>
              <a:rPr lang="en-US" altLang="en-US" dirty="0" smtClean="0">
                <a:latin typeface="Arial" panose="020B0604020202020204" pitchFamily="34" charset="0"/>
                <a:cs typeface="Arial" panose="020B0604020202020204" pitchFamily="34" charset="0"/>
              </a:rPr>
              <a:t>Aluminum cans (drinks)</a:t>
            </a:r>
          </a:p>
          <a:p>
            <a:pPr marL="285750" indent="-285750">
              <a:lnSpc>
                <a:spcPct val="120000"/>
              </a:lnSpc>
              <a:spcAft>
                <a:spcPts val="600"/>
              </a:spcAft>
            </a:pPr>
            <a:r>
              <a:rPr lang="en-US" altLang="en-US" dirty="0" smtClean="0">
                <a:latin typeface="Arial" panose="020B0604020202020204" pitchFamily="34" charset="0"/>
                <a:cs typeface="Arial" panose="020B0604020202020204" pitchFamily="34" charset="0"/>
              </a:rPr>
              <a:t>Steel cans (food)</a:t>
            </a:r>
          </a:p>
          <a:p>
            <a:pPr marL="285750" indent="-285750">
              <a:lnSpc>
                <a:spcPct val="120000"/>
              </a:lnSpc>
              <a:spcAft>
                <a:spcPts val="600"/>
              </a:spcAft>
            </a:pPr>
            <a:r>
              <a:rPr lang="en-US" altLang="en-US" dirty="0" smtClean="0">
                <a:latin typeface="Arial" panose="020B0604020202020204" pitchFamily="34" charset="0"/>
                <a:cs typeface="Arial" panose="020B0604020202020204" pitchFamily="34" charset="0"/>
              </a:rPr>
              <a:t>Aerosol cans</a:t>
            </a:r>
          </a:p>
          <a:p>
            <a:pPr marL="285750" indent="-285750">
              <a:lnSpc>
                <a:spcPct val="120000"/>
              </a:lnSpc>
              <a:spcAft>
                <a:spcPts val="600"/>
              </a:spcAft>
            </a:pPr>
            <a:r>
              <a:rPr lang="en-US" altLang="en-US" dirty="0" smtClean="0">
                <a:latin typeface="Arial" panose="020B0604020202020204" pitchFamily="34" charset="0"/>
                <a:cs typeface="Arial" panose="020B0604020202020204" pitchFamily="34" charset="0"/>
              </a:rPr>
              <a:t>Glass bottles and jars</a:t>
            </a:r>
          </a:p>
          <a:p>
            <a:pPr marL="285750" indent="-285750">
              <a:lnSpc>
                <a:spcPct val="120000"/>
              </a:lnSpc>
              <a:spcAft>
                <a:spcPts val="600"/>
              </a:spcAft>
            </a:pPr>
            <a:r>
              <a:rPr lang="en-US" altLang="en-US" dirty="0" smtClean="0">
                <a:latin typeface="Arial" panose="020B0604020202020204" pitchFamily="34" charset="0"/>
                <a:cs typeface="Arial" panose="020B0604020202020204" pitchFamily="34" charset="0"/>
              </a:rPr>
              <a:t>Hard plastic containers and bottles</a:t>
            </a:r>
            <a:endParaRPr lang="en-AU" altLang="en-US" dirty="0" smtClean="0">
              <a:latin typeface="Arial" panose="020B0604020202020204" pitchFamily="34" charset="0"/>
              <a:cs typeface="Arial" panose="020B0604020202020204" pitchFamily="34" charset="0"/>
            </a:endParaRPr>
          </a:p>
          <a:p>
            <a:endParaRPr lang="en-AU" dirty="0"/>
          </a:p>
        </p:txBody>
      </p:sp>
    </p:spTree>
    <p:extLst>
      <p:ext uri="{BB962C8B-B14F-4D97-AF65-F5344CB8AC3E}">
        <p14:creationId xmlns:p14="http://schemas.microsoft.com/office/powerpoint/2010/main" val="30677438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38200" y="234495"/>
            <a:ext cx="10515600" cy="1325563"/>
          </a:xfrm>
        </p:spPr>
        <p:txBody>
          <a:bodyPr>
            <a:normAutofit/>
          </a:bodyPr>
          <a:lstStyle/>
          <a:p>
            <a:r>
              <a:rPr lang="en-US" b="1" dirty="0" smtClean="0">
                <a:solidFill>
                  <a:srgbClr val="006666"/>
                </a:solidFill>
                <a:latin typeface="Arial" panose="020B0604020202020204" pitchFamily="34" charset="0"/>
                <a:cs typeface="Arial" panose="020B0604020202020204" pitchFamily="34" charset="0"/>
              </a:rPr>
              <a:t>Become </a:t>
            </a:r>
            <a:r>
              <a:rPr lang="en-US" b="1" dirty="0">
                <a:solidFill>
                  <a:srgbClr val="006666"/>
                </a:solidFill>
                <a:latin typeface="Arial" panose="020B0604020202020204" pitchFamily="34" charset="0"/>
                <a:cs typeface="Arial" panose="020B0604020202020204" pitchFamily="34" charset="0"/>
              </a:rPr>
              <a:t>a recycling legend!</a:t>
            </a:r>
            <a:endParaRPr lang="en-AU" b="1" dirty="0">
              <a:solidFill>
                <a:srgbClr val="006666"/>
              </a:solidFill>
              <a:latin typeface="Arial" panose="020B0604020202020204" pitchFamily="34" charset="0"/>
              <a:cs typeface="Arial" panose="020B0604020202020204" pitchFamily="34" charset="0"/>
            </a:endParaRPr>
          </a:p>
        </p:txBody>
      </p:sp>
      <p:sp>
        <p:nvSpPr>
          <p:cNvPr id="3" name="Content Placeholder 2"/>
          <p:cNvSpPr>
            <a:spLocks noGrp="1"/>
          </p:cNvSpPr>
          <p:nvPr>
            <p:ph sz="half" idx="4294967295"/>
          </p:nvPr>
        </p:nvSpPr>
        <p:spPr>
          <a:xfrm>
            <a:off x="838200" y="1554480"/>
            <a:ext cx="5181600" cy="4833257"/>
          </a:xfrm>
        </p:spPr>
        <p:txBody>
          <a:bodyPr>
            <a:normAutofit fontScale="92500" lnSpcReduction="20000"/>
          </a:bodyPr>
          <a:lstStyle/>
          <a:p>
            <a:pPr marL="285750" indent="-285750">
              <a:lnSpc>
                <a:spcPct val="110000"/>
              </a:lnSpc>
              <a:defRPr/>
            </a:pPr>
            <a:r>
              <a:rPr lang="en-AU" sz="2400" b="1" u="sng" dirty="0">
                <a:latin typeface="Arial" panose="020B0604020202020204" pitchFamily="34" charset="0"/>
                <a:cs typeface="Arial" panose="020B0604020202020204" pitchFamily="34" charset="0"/>
              </a:rPr>
              <a:t>Do not </a:t>
            </a:r>
            <a:r>
              <a:rPr lang="en-AU" sz="2400" dirty="0">
                <a:latin typeface="Arial" panose="020B0604020202020204" pitchFamily="34" charset="0"/>
                <a:cs typeface="Arial" panose="020B0604020202020204" pitchFamily="34" charset="0"/>
              </a:rPr>
              <a:t>place your recyclables items in a plastic bag before you place them in the recycling bin. </a:t>
            </a:r>
          </a:p>
          <a:p>
            <a:pPr marL="285750" indent="-285750">
              <a:lnSpc>
                <a:spcPct val="110000"/>
              </a:lnSpc>
              <a:defRPr/>
            </a:pPr>
            <a:r>
              <a:rPr lang="en-AU" sz="2400" b="1" u="sng" dirty="0">
                <a:latin typeface="Arial" panose="020B0604020202020204" pitchFamily="34" charset="0"/>
                <a:cs typeface="Arial" panose="020B0604020202020204" pitchFamily="34" charset="0"/>
              </a:rPr>
              <a:t>Do not </a:t>
            </a:r>
            <a:r>
              <a:rPr lang="en-AU" sz="2400" dirty="0">
                <a:latin typeface="Arial" panose="020B0604020202020204" pitchFamily="34" charset="0"/>
                <a:cs typeface="Arial" panose="020B0604020202020204" pitchFamily="34" charset="0"/>
              </a:rPr>
              <a:t>line your recycling bin with a plastic bag</a:t>
            </a:r>
            <a:r>
              <a:rPr lang="en-AU" sz="2400" dirty="0" smtClean="0">
                <a:latin typeface="Arial" panose="020B0604020202020204" pitchFamily="34" charset="0"/>
                <a:cs typeface="Arial" panose="020B0604020202020204" pitchFamily="34" charset="0"/>
              </a:rPr>
              <a:t>.</a:t>
            </a:r>
            <a:endParaRPr lang="en-AU" sz="2400" dirty="0">
              <a:latin typeface="Arial" panose="020B0604020202020204" pitchFamily="34" charset="0"/>
              <a:cs typeface="Arial" panose="020B0604020202020204" pitchFamily="34" charset="0"/>
            </a:endParaRPr>
          </a:p>
          <a:p>
            <a:pPr marL="285750" indent="-285750">
              <a:lnSpc>
                <a:spcPct val="110000"/>
              </a:lnSpc>
              <a:defRPr/>
            </a:pPr>
            <a:r>
              <a:rPr lang="en-AU" sz="2400" dirty="0">
                <a:latin typeface="Arial" panose="020B0604020202020204" pitchFamily="34" charset="0"/>
                <a:cs typeface="Arial" panose="020B0604020202020204" pitchFamily="34" charset="0"/>
              </a:rPr>
              <a:t>Recyclable items must be empty- no liquids or food scraps</a:t>
            </a:r>
            <a:r>
              <a:rPr lang="en-AU" sz="2400" dirty="0" smtClean="0">
                <a:latin typeface="Arial" panose="020B0604020202020204" pitchFamily="34" charset="0"/>
                <a:cs typeface="Arial" panose="020B0604020202020204" pitchFamily="34" charset="0"/>
              </a:rPr>
              <a:t>.</a:t>
            </a:r>
            <a:endParaRPr lang="en-AU" sz="2400" dirty="0">
              <a:latin typeface="Arial" panose="020B0604020202020204" pitchFamily="34" charset="0"/>
              <a:cs typeface="Arial" panose="020B0604020202020204" pitchFamily="34" charset="0"/>
            </a:endParaRPr>
          </a:p>
          <a:p>
            <a:pPr marL="285750" indent="-285750">
              <a:lnSpc>
                <a:spcPct val="110000"/>
              </a:lnSpc>
              <a:defRPr/>
            </a:pPr>
            <a:r>
              <a:rPr lang="en-AU" sz="2400" dirty="0">
                <a:latin typeface="Arial" panose="020B0604020202020204" pitchFamily="34" charset="0"/>
                <a:cs typeface="Arial" panose="020B0604020202020204" pitchFamily="34" charset="0"/>
              </a:rPr>
              <a:t>Remove straws from bottles. </a:t>
            </a:r>
          </a:p>
          <a:p>
            <a:pPr marL="285750" indent="-285750">
              <a:lnSpc>
                <a:spcPct val="110000"/>
              </a:lnSpc>
              <a:defRPr/>
            </a:pPr>
            <a:r>
              <a:rPr lang="en-AU" sz="2400" dirty="0">
                <a:latin typeface="Arial" panose="020B0604020202020204" pitchFamily="34" charset="0"/>
                <a:cs typeface="Arial" panose="020B0604020202020204" pitchFamily="34" charset="0"/>
              </a:rPr>
              <a:t>Rinsing is preferable</a:t>
            </a:r>
            <a:r>
              <a:rPr lang="en-AU" sz="2400" dirty="0" smtClean="0">
                <a:latin typeface="Arial" panose="020B0604020202020204" pitchFamily="34" charset="0"/>
                <a:cs typeface="Arial" panose="020B0604020202020204" pitchFamily="34" charset="0"/>
              </a:rPr>
              <a:t>.</a:t>
            </a:r>
            <a:endParaRPr lang="en-AU" sz="2400" dirty="0">
              <a:latin typeface="Arial" panose="020B0604020202020204" pitchFamily="34" charset="0"/>
              <a:cs typeface="Arial" panose="020B0604020202020204" pitchFamily="34" charset="0"/>
            </a:endParaRPr>
          </a:p>
          <a:p>
            <a:pPr marL="285750" indent="-285750">
              <a:lnSpc>
                <a:spcPct val="110000"/>
              </a:lnSpc>
              <a:defRPr/>
            </a:pPr>
            <a:r>
              <a:rPr lang="en-AU" sz="2400" dirty="0">
                <a:latin typeface="Arial" panose="020B0604020202020204" pitchFamily="34" charset="0"/>
                <a:cs typeface="Arial" panose="020B0604020202020204" pitchFamily="34" charset="0"/>
              </a:rPr>
              <a:t>Squash your recyclables and flatten cardboard boxes</a:t>
            </a:r>
            <a:r>
              <a:rPr lang="en-AU" sz="2400" dirty="0" smtClean="0">
                <a:latin typeface="Arial" panose="020B0604020202020204" pitchFamily="34" charset="0"/>
                <a:cs typeface="Arial" panose="020B0604020202020204" pitchFamily="34" charset="0"/>
              </a:rPr>
              <a:t>.</a:t>
            </a:r>
            <a:endParaRPr lang="en-AU" sz="2400" dirty="0">
              <a:latin typeface="Arial" panose="020B0604020202020204" pitchFamily="34" charset="0"/>
              <a:cs typeface="Arial" panose="020B0604020202020204" pitchFamily="34" charset="0"/>
            </a:endParaRPr>
          </a:p>
          <a:p>
            <a:pPr marL="285750" indent="-285750">
              <a:lnSpc>
                <a:spcPct val="110000"/>
              </a:lnSpc>
              <a:defRPr/>
            </a:pPr>
            <a:r>
              <a:rPr lang="en-AU" sz="2400" dirty="0" smtClean="0">
                <a:latin typeface="Arial" panose="020B0604020202020204" pitchFamily="34" charset="0"/>
                <a:cs typeface="Arial" panose="020B0604020202020204" pitchFamily="34" charset="0"/>
              </a:rPr>
              <a:t>Garden </a:t>
            </a:r>
            <a:r>
              <a:rPr lang="en-AU" sz="2400" dirty="0">
                <a:latin typeface="Arial" panose="020B0604020202020204" pitchFamily="34" charset="0"/>
                <a:cs typeface="Arial" panose="020B0604020202020204" pitchFamily="34" charset="0"/>
              </a:rPr>
              <a:t>waste </a:t>
            </a:r>
            <a:r>
              <a:rPr lang="en-AU" sz="2400" b="1" u="sng" dirty="0">
                <a:latin typeface="Arial" panose="020B0604020202020204" pitchFamily="34" charset="0"/>
                <a:cs typeface="Arial" panose="020B0604020202020204" pitchFamily="34" charset="0"/>
              </a:rPr>
              <a:t>must not </a:t>
            </a:r>
            <a:r>
              <a:rPr lang="en-AU" sz="2400" dirty="0">
                <a:latin typeface="Arial" panose="020B0604020202020204" pitchFamily="34" charset="0"/>
                <a:cs typeface="Arial" panose="020B0604020202020204" pitchFamily="34" charset="0"/>
              </a:rPr>
              <a:t>be placed in the recycling bin.</a:t>
            </a:r>
          </a:p>
          <a:p>
            <a:pPr>
              <a:lnSpc>
                <a:spcPct val="110000"/>
              </a:lnSpc>
            </a:pPr>
            <a:endParaRPr lang="en-AU" dirty="0"/>
          </a:p>
        </p:txBody>
      </p:sp>
      <p:pic>
        <p:nvPicPr>
          <p:cNvPr id="6" name="Picture 5"/>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7103246" y="1554480"/>
            <a:ext cx="3220533" cy="4291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cstate="print">
            <a:extLst>
              <a:ext uri="{BEBA8EAE-BF5A-486C-A8C5-ECC9F3942E4B}">
                <a14:imgProps xmlns:a14="http://schemas.microsoft.com/office/drawing/2010/main">
                  <a14:imgLayer r:embed="rId5">
                    <a14:imgEffect>
                      <a14:backgroundRemoval t="3516" b="94922" l="3809" r="89844">
                        <a14:foregroundMark x1="25684" y1="63802" x2="25684" y2="63802"/>
                      </a14:backgroundRemoval>
                    </a14:imgEffect>
                  </a14:imgLayer>
                </a14:imgProps>
              </a:ext>
              <a:ext uri="{28A0092B-C50C-407E-A947-70E740481C1C}">
                <a14:useLocalDpi xmlns:a14="http://schemas.microsoft.com/office/drawing/2010/main" val="0"/>
              </a:ext>
            </a:extLst>
          </a:blip>
          <a:stretch>
            <a:fillRect/>
          </a:stretch>
        </p:blipFill>
        <p:spPr>
          <a:xfrm>
            <a:off x="7394047" y="2710642"/>
            <a:ext cx="2638930" cy="1979198"/>
          </a:xfrm>
          <a:prstGeom prst="rect">
            <a:avLst/>
          </a:prstGeom>
        </p:spPr>
      </p:pic>
    </p:spTree>
    <p:extLst>
      <p:ext uri="{BB962C8B-B14F-4D97-AF65-F5344CB8AC3E}">
        <p14:creationId xmlns:p14="http://schemas.microsoft.com/office/powerpoint/2010/main" val="370491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38200" y="365125"/>
            <a:ext cx="10515600" cy="1325563"/>
          </a:xfrm>
        </p:spPr>
        <p:txBody>
          <a:bodyPr>
            <a:normAutofit/>
          </a:bodyPr>
          <a:lstStyle/>
          <a:p>
            <a:r>
              <a:rPr lang="en-AU" b="1" dirty="0" smtClean="0">
                <a:solidFill>
                  <a:srgbClr val="006666"/>
                </a:solidFill>
                <a:latin typeface="Arial" panose="020B0604020202020204" pitchFamily="34" charset="0"/>
                <a:cs typeface="Arial" panose="020B0604020202020204" pitchFamily="34" charset="0"/>
              </a:rPr>
              <a:t>Which </a:t>
            </a:r>
            <a:r>
              <a:rPr lang="en-AU" b="1" dirty="0">
                <a:solidFill>
                  <a:srgbClr val="006666"/>
                </a:solidFill>
                <a:latin typeface="Arial" panose="020B0604020202020204" pitchFamily="34" charset="0"/>
                <a:cs typeface="Arial" panose="020B0604020202020204" pitchFamily="34" charset="0"/>
              </a:rPr>
              <a:t>items </a:t>
            </a:r>
            <a:r>
              <a:rPr lang="en-AU" b="1" u="sng" dirty="0" smtClean="0">
                <a:solidFill>
                  <a:srgbClr val="006666"/>
                </a:solidFill>
                <a:latin typeface="Arial" panose="020B0604020202020204" pitchFamily="34" charset="0"/>
                <a:cs typeface="Arial" panose="020B0604020202020204" pitchFamily="34" charset="0"/>
              </a:rPr>
              <a:t>shouldn’t</a:t>
            </a:r>
            <a:r>
              <a:rPr lang="en-AU" b="1" dirty="0" smtClean="0">
                <a:solidFill>
                  <a:srgbClr val="006666"/>
                </a:solidFill>
                <a:latin typeface="Arial" panose="020B0604020202020204" pitchFamily="34" charset="0"/>
                <a:cs typeface="Arial" panose="020B0604020202020204" pitchFamily="34" charset="0"/>
              </a:rPr>
              <a:t> go in my recycle bin?</a:t>
            </a:r>
            <a:endParaRPr lang="en-AU" b="1" dirty="0">
              <a:solidFill>
                <a:srgbClr val="006666"/>
              </a:solidFill>
              <a:latin typeface="Arial" panose="020B0604020202020204" pitchFamily="34" charset="0"/>
              <a:cs typeface="Arial" panose="020B0604020202020204" pitchFamily="34" charset="0"/>
            </a:endParaRPr>
          </a:p>
        </p:txBody>
      </p:sp>
      <p:sp>
        <p:nvSpPr>
          <p:cNvPr id="3" name="Content Placeholder 2"/>
          <p:cNvSpPr>
            <a:spLocks noGrp="1"/>
          </p:cNvSpPr>
          <p:nvPr>
            <p:ph sz="half" idx="4294967295"/>
          </p:nvPr>
        </p:nvSpPr>
        <p:spPr>
          <a:xfrm>
            <a:off x="838200" y="1630680"/>
            <a:ext cx="10515600" cy="4892040"/>
          </a:xfrm>
        </p:spPr>
        <p:txBody>
          <a:bodyPr>
            <a:normAutofit fontScale="62500" lnSpcReduction="20000"/>
          </a:bodyPr>
          <a:lstStyle/>
          <a:p>
            <a:pPr marL="0" indent="0">
              <a:lnSpc>
                <a:spcPct val="120000"/>
              </a:lnSpc>
              <a:spcAft>
                <a:spcPts val="600"/>
              </a:spcAft>
              <a:buNone/>
            </a:pPr>
            <a:r>
              <a:rPr lang="en-US" altLang="en-US" dirty="0" smtClean="0">
                <a:latin typeface="Arial" panose="020B0604020202020204" pitchFamily="34" charset="0"/>
                <a:cs typeface="Arial" panose="020B0604020202020204" pitchFamily="34" charset="0"/>
              </a:rPr>
              <a:t>Placing the wrong items in the recycling is know as </a:t>
            </a:r>
            <a:r>
              <a:rPr lang="en-US" altLang="en-US" b="1" dirty="0" smtClean="0">
                <a:latin typeface="Arial" panose="020B0604020202020204" pitchFamily="34" charset="0"/>
                <a:cs typeface="Arial" panose="020B0604020202020204" pitchFamily="34" charset="0"/>
              </a:rPr>
              <a:t>contamination. </a:t>
            </a:r>
            <a:r>
              <a:rPr lang="en-US" altLang="en-US" dirty="0" smtClean="0">
                <a:latin typeface="Arial" panose="020B0604020202020204" pitchFamily="34" charset="0"/>
                <a:cs typeface="Arial" panose="020B0604020202020204" pitchFamily="34" charset="0"/>
              </a:rPr>
              <a:t> To make sure your recycling efforts don’t go to waste, it is very important that materials such as these do not go into the recycling bin</a:t>
            </a:r>
            <a:r>
              <a:rPr lang="en-US" altLang="en-US" b="1" dirty="0" smtClean="0">
                <a:latin typeface="Arial" panose="020B0604020202020204" pitchFamily="34" charset="0"/>
                <a:cs typeface="Arial" panose="020B0604020202020204" pitchFamily="34" charset="0"/>
              </a:rPr>
              <a:t>.</a:t>
            </a:r>
          </a:p>
          <a:p>
            <a:pPr>
              <a:lnSpc>
                <a:spcPct val="120000"/>
              </a:lnSpc>
              <a:spcAft>
                <a:spcPts val="600"/>
              </a:spcAft>
              <a:buClr>
                <a:srgbClr val="FF0000"/>
              </a:buClr>
              <a:buSzPct val="120000"/>
              <a:buFont typeface="Wingdings" panose="05000000000000000000" pitchFamily="2" charset="2"/>
              <a:buChar char=""/>
            </a:pPr>
            <a:r>
              <a:rPr lang="en-US" altLang="en-US" b="1" dirty="0" smtClean="0">
                <a:latin typeface="Arial" panose="020B0604020202020204" pitchFamily="34" charset="0"/>
                <a:cs typeface="Arial" panose="020B0604020202020204" pitchFamily="34" charset="0"/>
              </a:rPr>
              <a:t>Plastic bags full of recycling – please empty recycling </a:t>
            </a:r>
            <a:r>
              <a:rPr lang="en-US" altLang="en-US" b="1" smtClean="0">
                <a:latin typeface="Arial" panose="020B0604020202020204" pitchFamily="34" charset="0"/>
                <a:cs typeface="Arial" panose="020B0604020202020204" pitchFamily="34" charset="0"/>
              </a:rPr>
              <a:t>out plastic bags</a:t>
            </a:r>
            <a:endParaRPr lang="en-US" altLang="en-US" b="1" dirty="0">
              <a:latin typeface="Arial" panose="020B0604020202020204" pitchFamily="34" charset="0"/>
              <a:cs typeface="Arial" panose="020B0604020202020204" pitchFamily="34" charset="0"/>
            </a:endParaRPr>
          </a:p>
          <a:p>
            <a:pPr>
              <a:lnSpc>
                <a:spcPct val="120000"/>
              </a:lnSpc>
              <a:spcAft>
                <a:spcPts val="600"/>
              </a:spcAft>
              <a:buClr>
                <a:srgbClr val="FF0000"/>
              </a:buClr>
              <a:buSzPct val="120000"/>
              <a:buFont typeface="Wingdings" panose="05000000000000000000" pitchFamily="2" charset="2"/>
              <a:buChar char=""/>
            </a:pPr>
            <a:r>
              <a:rPr lang="en-US" altLang="en-US" dirty="0" smtClean="0">
                <a:latin typeface="Arial" panose="020B0604020202020204" pitchFamily="34" charset="0"/>
                <a:cs typeface="Arial" panose="020B0604020202020204" pitchFamily="34" charset="0"/>
              </a:rPr>
              <a:t>Plastic bags, packets and film</a:t>
            </a:r>
          </a:p>
          <a:p>
            <a:pPr>
              <a:lnSpc>
                <a:spcPct val="120000"/>
              </a:lnSpc>
              <a:spcAft>
                <a:spcPts val="600"/>
              </a:spcAft>
              <a:buClr>
                <a:srgbClr val="FF0000"/>
              </a:buClr>
              <a:buSzPct val="120000"/>
              <a:buFont typeface="Wingdings" panose="05000000000000000000" pitchFamily="2" charset="2"/>
              <a:buChar char=""/>
            </a:pPr>
            <a:r>
              <a:rPr lang="en-US" altLang="en-US" dirty="0" smtClean="0">
                <a:latin typeface="Arial" panose="020B0604020202020204" pitchFamily="34" charset="0"/>
                <a:cs typeface="Arial" panose="020B0604020202020204" pitchFamily="34" charset="0"/>
              </a:rPr>
              <a:t>Food scraps or garden waste</a:t>
            </a:r>
          </a:p>
          <a:p>
            <a:pPr>
              <a:lnSpc>
                <a:spcPct val="120000"/>
              </a:lnSpc>
              <a:spcAft>
                <a:spcPts val="600"/>
              </a:spcAft>
              <a:buClr>
                <a:srgbClr val="FF0000"/>
              </a:buClr>
              <a:buSzPct val="120000"/>
              <a:buFont typeface="Wingdings" panose="05000000000000000000" pitchFamily="2" charset="2"/>
              <a:buChar char=""/>
            </a:pPr>
            <a:r>
              <a:rPr lang="en-US" altLang="en-US" dirty="0" smtClean="0">
                <a:latin typeface="Arial" panose="020B0604020202020204" pitchFamily="34" charset="0"/>
                <a:cs typeface="Arial" panose="020B0604020202020204" pitchFamily="34" charset="0"/>
              </a:rPr>
              <a:t>Drinking glasses or ceramics</a:t>
            </a:r>
          </a:p>
          <a:p>
            <a:pPr>
              <a:lnSpc>
                <a:spcPct val="120000"/>
              </a:lnSpc>
              <a:spcAft>
                <a:spcPts val="600"/>
              </a:spcAft>
              <a:buClr>
                <a:srgbClr val="FF0000"/>
              </a:buClr>
              <a:buSzPct val="120000"/>
              <a:buFont typeface="Wingdings" panose="05000000000000000000" pitchFamily="2" charset="2"/>
              <a:buChar char=""/>
            </a:pPr>
            <a:r>
              <a:rPr lang="en-US" altLang="en-US" dirty="0" smtClean="0">
                <a:latin typeface="Arial" panose="020B0604020202020204" pitchFamily="34" charset="0"/>
                <a:cs typeface="Arial" panose="020B0604020202020204" pitchFamily="34" charset="0"/>
              </a:rPr>
              <a:t>Old clothes and toys</a:t>
            </a:r>
          </a:p>
          <a:p>
            <a:pPr>
              <a:lnSpc>
                <a:spcPct val="120000"/>
              </a:lnSpc>
              <a:spcAft>
                <a:spcPts val="600"/>
              </a:spcAft>
              <a:buClr>
                <a:srgbClr val="FF0000"/>
              </a:buClr>
              <a:buSzPct val="120000"/>
              <a:buFont typeface="Wingdings" panose="05000000000000000000" pitchFamily="2" charset="2"/>
              <a:buChar char=""/>
            </a:pPr>
            <a:r>
              <a:rPr lang="en-US" altLang="en-US" dirty="0" smtClean="0">
                <a:latin typeface="Arial" panose="020B0604020202020204" pitchFamily="34" charset="0"/>
                <a:cs typeface="Arial" panose="020B0604020202020204" pitchFamily="34" charset="0"/>
              </a:rPr>
              <a:t>Batteries</a:t>
            </a:r>
          </a:p>
          <a:p>
            <a:pPr>
              <a:lnSpc>
                <a:spcPct val="120000"/>
              </a:lnSpc>
              <a:spcAft>
                <a:spcPts val="600"/>
              </a:spcAft>
              <a:buClr>
                <a:srgbClr val="FF0000"/>
              </a:buClr>
              <a:buSzPct val="120000"/>
              <a:buFont typeface="Wingdings" panose="05000000000000000000" pitchFamily="2" charset="2"/>
              <a:buChar char=""/>
            </a:pPr>
            <a:r>
              <a:rPr lang="en-US" altLang="en-US" dirty="0" smtClean="0">
                <a:latin typeface="Arial" panose="020B0604020202020204" pitchFamily="34" charset="0"/>
                <a:cs typeface="Arial" panose="020B0604020202020204" pitchFamily="34" charset="0"/>
              </a:rPr>
              <a:t>Nappies</a:t>
            </a:r>
          </a:p>
          <a:p>
            <a:pPr>
              <a:lnSpc>
                <a:spcPct val="120000"/>
              </a:lnSpc>
              <a:spcAft>
                <a:spcPts val="600"/>
              </a:spcAft>
              <a:buClr>
                <a:srgbClr val="FF0000"/>
              </a:buClr>
              <a:buSzPct val="120000"/>
              <a:buFont typeface="Wingdings" panose="05000000000000000000" pitchFamily="2" charset="2"/>
              <a:buChar char=""/>
            </a:pPr>
            <a:r>
              <a:rPr lang="en-US" altLang="en-US" dirty="0" smtClean="0">
                <a:latin typeface="Arial" panose="020B0604020202020204" pitchFamily="34" charset="0"/>
                <a:cs typeface="Arial" panose="020B0604020202020204" pitchFamily="34" charset="0"/>
              </a:rPr>
              <a:t>Polystyrene and foam</a:t>
            </a:r>
          </a:p>
          <a:p>
            <a:endParaRPr lang="en-AU" dirty="0"/>
          </a:p>
        </p:txBody>
      </p:sp>
      <p:pic>
        <p:nvPicPr>
          <p:cNvPr id="6" name="Picture 10" descr="ANd9GcTzjgrm91ALv5BznPATywUS2zuijHZQ4Mzw1wY3W1EwkO-lvJ28GkRVoQO9"/>
          <p:cNvPicPr>
            <a:picLocks noChangeAspect="1" noChangeArrowheads="1"/>
          </p:cNvPicPr>
          <p:nvPr/>
        </p:nvPicPr>
        <p:blipFill rotWithShape="1">
          <a:blip r:embed="rId2">
            <a:extLst>
              <a:ext uri="{28A0092B-C50C-407E-A947-70E740481C1C}">
                <a14:useLocalDpi xmlns:a14="http://schemas.microsoft.com/office/drawing/2010/main" val="0"/>
              </a:ext>
            </a:extLst>
          </a:blip>
          <a:srcRect t="15712"/>
          <a:stretch/>
        </p:blipFill>
        <p:spPr bwMode="auto">
          <a:xfrm>
            <a:off x="5386229" y="3061473"/>
            <a:ext cx="1378370" cy="1748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descr="ANd9GcRa7xJWFPCoDQJMAcd-S91VUBbmzMidq0alije-HK-7sFlE-Ls43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18501" y="2939450"/>
            <a:ext cx="1853069" cy="1853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20263" r="18232"/>
          <a:stretch/>
        </p:blipFill>
        <p:spPr>
          <a:xfrm>
            <a:off x="4927512" y="4969095"/>
            <a:ext cx="917435" cy="994439"/>
          </a:xfrm>
          <a:prstGeom prst="rect">
            <a:avLst/>
          </a:prstGeom>
        </p:spPr>
      </p:pic>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t="21722" b="20511"/>
          <a:stretch/>
        </p:blipFill>
        <p:spPr>
          <a:xfrm>
            <a:off x="6764600" y="5024336"/>
            <a:ext cx="1966043" cy="1107893"/>
          </a:xfrm>
          <a:prstGeom prst="rect">
            <a:avLst/>
          </a:prstGeom>
        </p:spPr>
      </p:pic>
      <p:pic>
        <p:nvPicPr>
          <p:cNvPr id="9"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919619">
            <a:off x="7076111" y="3422279"/>
            <a:ext cx="1582737" cy="887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112833" y="5156506"/>
            <a:ext cx="1074925" cy="8435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0579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38200" y="365125"/>
            <a:ext cx="10515600" cy="1325563"/>
          </a:xfrm>
        </p:spPr>
        <p:txBody>
          <a:bodyPr>
            <a:normAutofit/>
          </a:bodyPr>
          <a:lstStyle/>
          <a:p>
            <a:r>
              <a:rPr lang="en-US" b="1" dirty="0">
                <a:solidFill>
                  <a:srgbClr val="006666"/>
                </a:solidFill>
                <a:latin typeface="Arial" panose="020B0604020202020204" pitchFamily="34" charset="0"/>
                <a:cs typeface="Arial" panose="020B0604020202020204" pitchFamily="34" charset="0"/>
              </a:rPr>
              <a:t>What is a MRF?</a:t>
            </a:r>
            <a:endParaRPr lang="en-AU" b="1" dirty="0">
              <a:solidFill>
                <a:srgbClr val="006666"/>
              </a:solidFill>
              <a:latin typeface="Arial" panose="020B0604020202020204" pitchFamily="34" charset="0"/>
              <a:cs typeface="Arial" panose="020B0604020202020204" pitchFamily="34" charset="0"/>
            </a:endParaRPr>
          </a:p>
        </p:txBody>
      </p:sp>
      <p:sp>
        <p:nvSpPr>
          <p:cNvPr id="3" name="Content Placeholder 2"/>
          <p:cNvSpPr>
            <a:spLocks noGrp="1"/>
          </p:cNvSpPr>
          <p:nvPr>
            <p:ph sz="half" idx="4294967295"/>
          </p:nvPr>
        </p:nvSpPr>
        <p:spPr>
          <a:xfrm>
            <a:off x="838200" y="1825625"/>
            <a:ext cx="5181600" cy="4351338"/>
          </a:xfrm>
        </p:spPr>
        <p:txBody>
          <a:bodyPr>
            <a:normAutofit fontScale="77500" lnSpcReduction="20000"/>
          </a:bodyPr>
          <a:lstStyle/>
          <a:p>
            <a:pPr>
              <a:defRPr/>
            </a:pPr>
            <a:r>
              <a:rPr lang="en-AU" dirty="0">
                <a:latin typeface="Arial" panose="020B0604020202020204" pitchFamily="34" charset="0"/>
                <a:cs typeface="Arial" panose="020B0604020202020204" pitchFamily="34" charset="0"/>
              </a:rPr>
              <a:t>Did you know that your recyclables are taken to a Materials Recovery Facility (or MRF</a:t>
            </a:r>
            <a:r>
              <a:rPr lang="en-AU" dirty="0" smtClean="0">
                <a:latin typeface="Arial" panose="020B0604020202020204" pitchFamily="34" charset="0"/>
                <a:cs typeface="Arial" panose="020B0604020202020204" pitchFamily="34" charset="0"/>
              </a:rPr>
              <a:t>)?</a:t>
            </a:r>
            <a:endParaRPr lang="en-AU" dirty="0">
              <a:latin typeface="Arial" panose="020B0604020202020204" pitchFamily="34" charset="0"/>
              <a:cs typeface="Arial" panose="020B0604020202020204" pitchFamily="34" charset="0"/>
            </a:endParaRPr>
          </a:p>
          <a:p>
            <a:pPr>
              <a:defRPr/>
            </a:pPr>
            <a:endParaRPr lang="en-AU" dirty="0">
              <a:latin typeface="Arial" panose="020B0604020202020204" pitchFamily="34" charset="0"/>
              <a:cs typeface="Arial" panose="020B0604020202020204" pitchFamily="34" charset="0"/>
            </a:endParaRPr>
          </a:p>
          <a:p>
            <a:pPr>
              <a:defRPr/>
            </a:pPr>
            <a:r>
              <a:rPr lang="en-AU" dirty="0">
                <a:latin typeface="Arial" panose="020B0604020202020204" pitchFamily="34" charset="0"/>
                <a:cs typeface="Arial" panose="020B0604020202020204" pitchFamily="34" charset="0"/>
              </a:rPr>
              <a:t>At the MRF, all the materials are weighed, sorted and separated by hand and by machine ready for reprocessing into new materials.</a:t>
            </a:r>
          </a:p>
          <a:p>
            <a:pPr>
              <a:defRPr/>
            </a:pPr>
            <a:endParaRPr lang="en-AU" dirty="0">
              <a:latin typeface="Arial" panose="020B0604020202020204" pitchFamily="34" charset="0"/>
              <a:cs typeface="Arial" panose="020B0604020202020204" pitchFamily="34" charset="0"/>
            </a:endParaRPr>
          </a:p>
          <a:p>
            <a:pPr>
              <a:defRPr/>
            </a:pPr>
            <a:r>
              <a:rPr lang="en-AU" dirty="0">
                <a:latin typeface="Arial" panose="020B0604020202020204" pitchFamily="34" charset="0"/>
                <a:cs typeface="Arial" panose="020B0604020202020204" pitchFamily="34" charset="0"/>
              </a:rPr>
              <a:t>Recycling only the correct materials ensures that the people who work at the MRF are not placed at risk and allows the MRF processes to work at maximum capacity. </a:t>
            </a:r>
          </a:p>
          <a:p>
            <a:endParaRPr lang="en-AU" dirty="0"/>
          </a:p>
        </p:txBody>
      </p:sp>
      <p:pic>
        <p:nvPicPr>
          <p:cNvPr id="1026" name="Picture 2" descr="100_136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7168" y="807912"/>
            <a:ext cx="2079702" cy="2749790"/>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pic>
      <p:pic>
        <p:nvPicPr>
          <p:cNvPr id="1027" name="Picture 3" descr="netwaste 08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64896" y="3764318"/>
            <a:ext cx="2664247" cy="2007891"/>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48320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38200" y="365125"/>
            <a:ext cx="10515600" cy="1325563"/>
          </a:xfrm>
        </p:spPr>
        <p:txBody>
          <a:bodyPr>
            <a:normAutofit/>
          </a:bodyPr>
          <a:lstStyle/>
          <a:p>
            <a:r>
              <a:rPr lang="en-US" b="1" dirty="0">
                <a:solidFill>
                  <a:srgbClr val="006666"/>
                </a:solidFill>
                <a:latin typeface="Arial" panose="020B0604020202020204" pitchFamily="34" charset="0"/>
                <a:cs typeface="Arial" panose="020B0604020202020204" pitchFamily="34" charset="0"/>
              </a:rPr>
              <a:t>Why recycling counts</a:t>
            </a:r>
            <a:endParaRPr lang="en-AU" b="1" dirty="0">
              <a:solidFill>
                <a:srgbClr val="006666"/>
              </a:solidFill>
              <a:latin typeface="Arial" panose="020B0604020202020204" pitchFamily="34" charset="0"/>
              <a:cs typeface="Arial" panose="020B0604020202020204" pitchFamily="34" charset="0"/>
            </a:endParaRPr>
          </a:p>
        </p:txBody>
      </p:sp>
      <p:sp>
        <p:nvSpPr>
          <p:cNvPr id="3" name="Content Placeholder 2"/>
          <p:cNvSpPr>
            <a:spLocks noGrp="1"/>
          </p:cNvSpPr>
          <p:nvPr>
            <p:ph sz="half" idx="4294967295"/>
          </p:nvPr>
        </p:nvSpPr>
        <p:spPr>
          <a:xfrm>
            <a:off x="838200" y="1825625"/>
            <a:ext cx="5181600" cy="4351338"/>
          </a:xfrm>
        </p:spPr>
        <p:txBody>
          <a:bodyPr>
            <a:normAutofit lnSpcReduction="10000"/>
          </a:bodyPr>
          <a:lstStyle/>
          <a:p>
            <a:pPr marL="285750" indent="-285750">
              <a:defRPr/>
            </a:pPr>
            <a:r>
              <a:rPr lang="en-AU" sz="2600" dirty="0">
                <a:latin typeface="Arial" panose="020B0604020202020204" pitchFamily="34" charset="0"/>
                <a:cs typeface="Arial" panose="020B0604020202020204" pitchFamily="34" charset="0"/>
              </a:rPr>
              <a:t>Recycling reduces the amount of waste that goes into landfill</a:t>
            </a:r>
          </a:p>
          <a:p>
            <a:pPr marL="285750" indent="-285750">
              <a:defRPr/>
            </a:pPr>
            <a:r>
              <a:rPr lang="en-AU" sz="2600" dirty="0">
                <a:latin typeface="Arial" panose="020B0604020202020204" pitchFamily="34" charset="0"/>
                <a:cs typeface="Arial" panose="020B0604020202020204" pitchFamily="34" charset="0"/>
              </a:rPr>
              <a:t>This will save the community money in the long term</a:t>
            </a:r>
          </a:p>
          <a:p>
            <a:pPr marL="285750" indent="-285750">
              <a:defRPr/>
            </a:pPr>
            <a:r>
              <a:rPr lang="en-AU" sz="2600" dirty="0">
                <a:latin typeface="Arial" panose="020B0604020202020204" pitchFamily="34" charset="0"/>
                <a:cs typeface="Arial" panose="020B0604020202020204" pitchFamily="34" charset="0"/>
              </a:rPr>
              <a:t>Recycling helps to conserve natural resources by using the same materials again and again.</a:t>
            </a:r>
          </a:p>
          <a:p>
            <a:pPr marL="285750" indent="-285750">
              <a:defRPr/>
            </a:pPr>
            <a:r>
              <a:rPr lang="en-AU" sz="2600" dirty="0">
                <a:latin typeface="Arial" panose="020B0604020202020204" pitchFamily="34" charset="0"/>
                <a:cs typeface="Arial" panose="020B0604020202020204" pitchFamily="34" charset="0"/>
              </a:rPr>
              <a:t>This is called ‘closing the loop’</a:t>
            </a:r>
          </a:p>
          <a:p>
            <a:pPr marL="285750" indent="-285750">
              <a:defRPr/>
            </a:pPr>
            <a:r>
              <a:rPr lang="en-AU" sz="2600" dirty="0">
                <a:latin typeface="Arial" panose="020B0604020202020204" pitchFamily="34" charset="0"/>
                <a:cs typeface="Arial" panose="020B0604020202020204" pitchFamily="34" charset="0"/>
              </a:rPr>
              <a:t>Recycling saves energy and is better for the environment</a:t>
            </a:r>
          </a:p>
          <a:p>
            <a:pPr>
              <a:defRPr/>
            </a:pPr>
            <a:endParaRPr lang="en-AU" dirty="0">
              <a:latin typeface="Arial" panose="020B0604020202020204" pitchFamily="34" charset="0"/>
              <a:cs typeface="Arial" panose="020B0604020202020204" pitchFamily="34" charset="0"/>
            </a:endParaRPr>
          </a:p>
          <a:p>
            <a:pPr marL="285750" indent="-285750">
              <a:defRPr/>
            </a:pPr>
            <a:endParaRPr lang="en-AU" dirty="0">
              <a:latin typeface="Arial" panose="020B0604020202020204" pitchFamily="34" charset="0"/>
              <a:cs typeface="Arial" panose="020B0604020202020204" pitchFamily="34" charset="0"/>
            </a:endParaRPr>
          </a:p>
          <a:p>
            <a:endParaRPr lang="en-AU" dirty="0"/>
          </a:p>
        </p:txBody>
      </p:sp>
      <p:pic>
        <p:nvPicPr>
          <p:cNvPr id="7" name="Picture 7" descr="ANd9GcTFbhWFEKpiCZ-AL-LmOxOHi-qBcQTdLUh95gfbJ7yqw4t0kZbLcQ&amp;t=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40258" y="2765063"/>
            <a:ext cx="1091554" cy="112566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0" name="AutoShape 10"/>
          <p:cNvSpPr>
            <a:spLocks noChangeArrowheads="1"/>
          </p:cNvSpPr>
          <p:nvPr/>
        </p:nvSpPr>
        <p:spPr bwMode="auto">
          <a:xfrm>
            <a:off x="8889529" y="4694952"/>
            <a:ext cx="476668" cy="322855"/>
          </a:xfrm>
          <a:prstGeom prst="leftArrow">
            <a:avLst>
              <a:gd name="adj1" fmla="val 50000"/>
              <a:gd name="adj2" fmla="val 39230"/>
            </a:avLst>
          </a:prstGeom>
          <a:solidFill>
            <a:srgbClr val="008080"/>
          </a:solidFill>
          <a:ln w="9525">
            <a:solidFill>
              <a:srgbClr val="33CCCC"/>
            </a:solidFill>
            <a:miter lim="800000"/>
            <a:headEnd/>
            <a:tailEnd/>
          </a:ln>
          <a:effectLs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11" name="Picture 11" descr="sized240L_0020_Dark_0020_Green_0020_Body_Yellow_0020_Lid_h"/>
          <p:cNvPicPr>
            <a:picLocks noChangeAspect="1" noChangeArrowheads="1"/>
          </p:cNvPicPr>
          <p:nvPr/>
        </p:nvPicPr>
        <p:blipFill rotWithShape="1">
          <a:blip r:embed="rId4">
            <a:extLst>
              <a:ext uri="{28A0092B-C50C-407E-A947-70E740481C1C}">
                <a14:useLocalDpi xmlns:a14="http://schemas.microsoft.com/office/drawing/2010/main" val="0"/>
              </a:ext>
            </a:extLst>
          </a:blip>
          <a:srcRect l="18534" r="18300"/>
          <a:stretch/>
        </p:blipFill>
        <p:spPr bwMode="auto">
          <a:xfrm>
            <a:off x="7782559" y="3954742"/>
            <a:ext cx="873761" cy="1540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5" descr="pet-flake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77182" y="1620063"/>
            <a:ext cx="1167162" cy="10830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5" name="AutoShape 12"/>
          <p:cNvSpPr>
            <a:spLocks noChangeArrowheads="1"/>
          </p:cNvSpPr>
          <p:nvPr/>
        </p:nvSpPr>
        <p:spPr bwMode="auto">
          <a:xfrm rot="2257811">
            <a:off x="10628361" y="3984114"/>
            <a:ext cx="557213" cy="1280459"/>
          </a:xfrm>
          <a:prstGeom prst="curvedLeftArrow">
            <a:avLst>
              <a:gd name="adj1" fmla="val 36890"/>
              <a:gd name="adj2" fmla="val 73781"/>
              <a:gd name="adj3" fmla="val 33333"/>
            </a:avLst>
          </a:prstGeom>
          <a:solidFill>
            <a:srgbClr val="008080"/>
          </a:solidFill>
          <a:ln w="9525">
            <a:solidFill>
              <a:srgbClr val="33CCCC"/>
            </a:solidFill>
            <a:miter lim="800000"/>
            <a:headEnd/>
            <a:tailEnd/>
          </a:ln>
          <a:effectLs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800" b="0" i="0" u="none" strike="noStrike" kern="0" cap="none" spc="0" normalizeH="0" baseline="0" noProof="0" smtClean="0">
              <a:ln>
                <a:noFill/>
              </a:ln>
              <a:solidFill>
                <a:srgbClr val="000000"/>
              </a:solidFill>
              <a:effectLst/>
              <a:uLnTx/>
              <a:uFillTx/>
              <a:latin typeface="Arial" panose="020B0604020202020204" pitchFamily="34" charset="0"/>
            </a:endParaRPr>
          </a:p>
        </p:txBody>
      </p:sp>
      <p:pic>
        <p:nvPicPr>
          <p:cNvPr id="1026" name="Picture 2" descr="Image result for plastic bottle"/>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2362" r="31466"/>
          <a:stretch/>
        </p:blipFill>
        <p:spPr bwMode="auto">
          <a:xfrm>
            <a:off x="9793859" y="4318000"/>
            <a:ext cx="353020" cy="97594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lated image"/>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2286" b="98000" l="4000" r="100000">
                        <a14:foregroundMark x1="85143" y1="74286" x2="85143" y2="74286"/>
                        <a14:foregroundMark x1="82571" y1="78000" x2="82571" y2="78000"/>
                        <a14:foregroundMark x1="62286" y1="86000" x2="62286" y2="86000"/>
                        <a14:foregroundMark x1="57429" y1="90000" x2="57429" y2="90000"/>
                        <a14:foregroundMark x1="51714" y1="91143" x2="51714" y2="91143"/>
                        <a14:foregroundMark x1="46857" y1="92286" x2="46857" y2="92286"/>
                      </a14:backgroundRemoval>
                    </a14:imgEffect>
                  </a14:imgLayer>
                </a14:imgProps>
              </a:ext>
              <a:ext uri="{28A0092B-C50C-407E-A947-70E740481C1C}">
                <a14:useLocalDpi xmlns:a14="http://schemas.microsoft.com/office/drawing/2010/main" val="0"/>
              </a:ext>
            </a:extLst>
          </a:blip>
          <a:srcRect/>
          <a:stretch>
            <a:fillRect/>
          </a:stretch>
        </p:blipFill>
        <p:spPr bwMode="auto">
          <a:xfrm>
            <a:off x="6872743" y="2608809"/>
            <a:ext cx="1162296" cy="1162296"/>
          </a:xfrm>
          <a:prstGeom prst="rect">
            <a:avLst/>
          </a:prstGeom>
          <a:noFill/>
          <a:extLst>
            <a:ext uri="{909E8E84-426E-40DD-AFC4-6F175D3DCCD1}">
              <a14:hiddenFill xmlns:a14="http://schemas.microsoft.com/office/drawing/2010/main">
                <a:solidFill>
                  <a:srgbClr val="FFFFFF"/>
                </a:solidFill>
              </a14:hiddenFill>
            </a:ext>
          </a:extLst>
        </p:spPr>
      </p:pic>
      <p:sp>
        <p:nvSpPr>
          <p:cNvPr id="17" name="AutoShape 12"/>
          <p:cNvSpPr>
            <a:spLocks noChangeArrowheads="1"/>
          </p:cNvSpPr>
          <p:nvPr/>
        </p:nvSpPr>
        <p:spPr bwMode="auto">
          <a:xfrm rot="10119322">
            <a:off x="6898101" y="3799968"/>
            <a:ext cx="557213" cy="1280459"/>
          </a:xfrm>
          <a:prstGeom prst="curvedLeftArrow">
            <a:avLst>
              <a:gd name="adj1" fmla="val 36890"/>
              <a:gd name="adj2" fmla="val 73781"/>
              <a:gd name="adj3" fmla="val 33333"/>
            </a:avLst>
          </a:prstGeom>
          <a:solidFill>
            <a:srgbClr val="008080"/>
          </a:solidFill>
          <a:ln w="9525">
            <a:solidFill>
              <a:srgbClr val="33CCCC"/>
            </a:solidFill>
            <a:miter lim="800000"/>
            <a:headEnd/>
            <a:tailEnd/>
          </a:ln>
          <a:effectLs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800" b="0" i="0" u="none" strike="noStrike" kern="0" cap="none" spc="0" normalizeH="0" baseline="0" noProof="0" smtClean="0">
              <a:ln>
                <a:noFill/>
              </a:ln>
              <a:solidFill>
                <a:srgbClr val="000000"/>
              </a:solidFill>
              <a:effectLst/>
              <a:uLnTx/>
              <a:uFillTx/>
              <a:latin typeface="Arial" panose="020B0604020202020204" pitchFamily="34" charset="0"/>
            </a:endParaRPr>
          </a:p>
        </p:txBody>
      </p:sp>
      <p:sp>
        <p:nvSpPr>
          <p:cNvPr id="19" name="AutoShape 10"/>
          <p:cNvSpPr>
            <a:spLocks noChangeArrowheads="1"/>
          </p:cNvSpPr>
          <p:nvPr/>
        </p:nvSpPr>
        <p:spPr bwMode="auto">
          <a:xfrm rot="8482040">
            <a:off x="7847412" y="2220140"/>
            <a:ext cx="476668" cy="322855"/>
          </a:xfrm>
          <a:prstGeom prst="leftArrow">
            <a:avLst>
              <a:gd name="adj1" fmla="val 50000"/>
              <a:gd name="adj2" fmla="val 39230"/>
            </a:avLst>
          </a:prstGeom>
          <a:solidFill>
            <a:srgbClr val="008080"/>
          </a:solidFill>
          <a:ln w="9525">
            <a:solidFill>
              <a:srgbClr val="33CCCC"/>
            </a:solidFill>
            <a:miter lim="800000"/>
            <a:headEnd/>
            <a:tailEnd/>
          </a:ln>
          <a:effectLs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0" name="AutoShape 10"/>
          <p:cNvSpPr>
            <a:spLocks noChangeArrowheads="1"/>
          </p:cNvSpPr>
          <p:nvPr/>
        </p:nvSpPr>
        <p:spPr bwMode="auto">
          <a:xfrm rot="13732581">
            <a:off x="9996812" y="2220140"/>
            <a:ext cx="476668" cy="322855"/>
          </a:xfrm>
          <a:prstGeom prst="leftArrow">
            <a:avLst>
              <a:gd name="adj1" fmla="val 50000"/>
              <a:gd name="adj2" fmla="val 39230"/>
            </a:avLst>
          </a:prstGeom>
          <a:solidFill>
            <a:srgbClr val="008080"/>
          </a:solidFill>
          <a:ln w="9525">
            <a:solidFill>
              <a:srgbClr val="33CCCC"/>
            </a:solidFill>
            <a:miter lim="800000"/>
            <a:headEnd/>
            <a:tailEnd/>
          </a:ln>
          <a:effectLs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1032" name="Picture 8" descr="Related image"/>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55575" y="-9144000"/>
            <a:ext cx="3960000" cy="36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56786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97289" y="365125"/>
            <a:ext cx="10515600" cy="1325563"/>
          </a:xfrm>
        </p:spPr>
        <p:txBody>
          <a:bodyPr>
            <a:normAutofit/>
          </a:bodyPr>
          <a:lstStyle/>
          <a:p>
            <a:r>
              <a:rPr lang="en-US" b="1" dirty="0">
                <a:solidFill>
                  <a:srgbClr val="006666"/>
                </a:solidFill>
                <a:latin typeface="Arial" panose="020B0604020202020204" pitchFamily="34" charset="0"/>
                <a:cs typeface="Arial" panose="020B0604020202020204" pitchFamily="34" charset="0"/>
              </a:rPr>
              <a:t>Pledge of Commitment </a:t>
            </a:r>
            <a:endParaRPr lang="en-AU" b="1" dirty="0">
              <a:solidFill>
                <a:srgbClr val="006666"/>
              </a:solidFill>
              <a:latin typeface="Arial" panose="020B0604020202020204" pitchFamily="34" charset="0"/>
              <a:cs typeface="Arial" panose="020B0604020202020204" pitchFamily="34" charset="0"/>
            </a:endParaRPr>
          </a:p>
        </p:txBody>
      </p:sp>
      <p:sp>
        <p:nvSpPr>
          <p:cNvPr id="3" name="Content Placeholder 2"/>
          <p:cNvSpPr>
            <a:spLocks noGrp="1"/>
          </p:cNvSpPr>
          <p:nvPr>
            <p:ph sz="half" idx="4294967295"/>
          </p:nvPr>
        </p:nvSpPr>
        <p:spPr>
          <a:xfrm>
            <a:off x="1110343" y="1825625"/>
            <a:ext cx="10515600" cy="4351338"/>
          </a:xfrm>
        </p:spPr>
        <p:txBody>
          <a:bodyPr>
            <a:normAutofit fontScale="70000" lnSpcReduction="20000"/>
          </a:bodyPr>
          <a:lstStyle/>
          <a:p>
            <a:pPr marL="0" indent="0">
              <a:buNone/>
              <a:defRPr/>
            </a:pPr>
            <a:r>
              <a:rPr lang="en-AU" dirty="0">
                <a:latin typeface="Arial" panose="020B0604020202020204" pitchFamily="34" charset="0"/>
                <a:cs typeface="Arial" panose="020B0604020202020204" pitchFamily="34" charset="0"/>
              </a:rPr>
              <a:t>Make a </a:t>
            </a:r>
            <a:r>
              <a:rPr lang="en-AU" b="1" dirty="0">
                <a:latin typeface="Arial" panose="020B0604020202020204" pitchFamily="34" charset="0"/>
                <a:cs typeface="Arial" panose="020B0604020202020204" pitchFamily="34" charset="0"/>
              </a:rPr>
              <a:t>Pledge of Commitment </a:t>
            </a:r>
            <a:r>
              <a:rPr lang="en-AU" dirty="0">
                <a:latin typeface="Arial" panose="020B0604020202020204" pitchFamily="34" charset="0"/>
                <a:cs typeface="Arial" panose="020B0604020202020204" pitchFamily="34" charset="0"/>
              </a:rPr>
              <a:t>that your class will honour for the year.  You could…</a:t>
            </a:r>
          </a:p>
          <a:p>
            <a:pPr>
              <a:defRPr/>
            </a:pPr>
            <a:endParaRPr lang="en-AU" dirty="0">
              <a:latin typeface="Arial" panose="020B0604020202020204" pitchFamily="34" charset="0"/>
              <a:cs typeface="Arial" panose="020B0604020202020204" pitchFamily="34" charset="0"/>
            </a:endParaRPr>
          </a:p>
          <a:p>
            <a:pPr>
              <a:defRPr/>
            </a:pPr>
            <a:r>
              <a:rPr lang="en-AU" dirty="0" smtClean="0">
                <a:latin typeface="Arial" panose="020B0604020202020204" pitchFamily="34" charset="0"/>
                <a:cs typeface="Arial" panose="020B0604020202020204" pitchFamily="34" charset="0"/>
              </a:rPr>
              <a:t>Tell </a:t>
            </a:r>
            <a:r>
              <a:rPr lang="en-AU" dirty="0">
                <a:latin typeface="Arial" panose="020B0604020202020204" pitchFamily="34" charset="0"/>
                <a:cs typeface="Arial" panose="020B0604020202020204" pitchFamily="34" charset="0"/>
              </a:rPr>
              <a:t>students in other classrooms how they can </a:t>
            </a:r>
            <a:r>
              <a:rPr lang="en-AU" dirty="0" smtClean="0">
                <a:latin typeface="Arial" panose="020B0604020202020204" pitchFamily="34" charset="0"/>
                <a:cs typeface="Arial" panose="020B0604020202020204" pitchFamily="34" charset="0"/>
              </a:rPr>
              <a:t>Avoid, Reduce</a:t>
            </a:r>
            <a:r>
              <a:rPr lang="en-AU" dirty="0">
                <a:latin typeface="Arial" panose="020B0604020202020204" pitchFamily="34" charset="0"/>
                <a:cs typeface="Arial" panose="020B0604020202020204" pitchFamily="34" charset="0"/>
              </a:rPr>
              <a:t>, Reuse and Recycle </a:t>
            </a:r>
          </a:p>
          <a:p>
            <a:pPr>
              <a:defRPr/>
            </a:pPr>
            <a:endParaRPr lang="en-AU" dirty="0">
              <a:latin typeface="Arial" panose="020B0604020202020204" pitchFamily="34" charset="0"/>
              <a:cs typeface="Arial" panose="020B0604020202020204" pitchFamily="34" charset="0"/>
            </a:endParaRPr>
          </a:p>
          <a:p>
            <a:pPr>
              <a:defRPr/>
            </a:pPr>
            <a:r>
              <a:rPr lang="en-AU" dirty="0">
                <a:latin typeface="Arial" panose="020B0604020202020204" pitchFamily="34" charset="0"/>
                <a:cs typeface="Arial" panose="020B0604020202020204" pitchFamily="34" charset="0"/>
              </a:rPr>
              <a:t>Always use both sides of our paper</a:t>
            </a:r>
          </a:p>
          <a:p>
            <a:pPr>
              <a:defRPr/>
            </a:pPr>
            <a:endParaRPr lang="en-AU" dirty="0">
              <a:latin typeface="Arial" panose="020B0604020202020204" pitchFamily="34" charset="0"/>
              <a:cs typeface="Arial" panose="020B0604020202020204" pitchFamily="34" charset="0"/>
            </a:endParaRPr>
          </a:p>
          <a:p>
            <a:pPr>
              <a:defRPr/>
            </a:pPr>
            <a:r>
              <a:rPr lang="en-AU" dirty="0">
                <a:latin typeface="Arial" panose="020B0604020202020204" pitchFamily="34" charset="0"/>
                <a:cs typeface="Arial" panose="020B0604020202020204" pitchFamily="34" charset="0"/>
              </a:rPr>
              <a:t>Collect and recycle all of our classroom paper</a:t>
            </a:r>
          </a:p>
          <a:p>
            <a:pPr>
              <a:defRPr/>
            </a:pPr>
            <a:endParaRPr lang="en-AU" dirty="0">
              <a:latin typeface="Arial" panose="020B0604020202020204" pitchFamily="34" charset="0"/>
              <a:cs typeface="Arial" panose="020B0604020202020204" pitchFamily="34" charset="0"/>
            </a:endParaRPr>
          </a:p>
          <a:p>
            <a:pPr>
              <a:defRPr/>
            </a:pPr>
            <a:r>
              <a:rPr lang="en-AU" dirty="0">
                <a:latin typeface="Arial" panose="020B0604020202020204" pitchFamily="34" charset="0"/>
                <a:cs typeface="Arial" panose="020B0604020202020204" pitchFamily="34" charset="0"/>
              </a:rPr>
              <a:t>Remove all packets and </a:t>
            </a:r>
            <a:r>
              <a:rPr lang="en-AU" dirty="0" smtClean="0">
                <a:latin typeface="Arial" panose="020B0604020202020204" pitchFamily="34" charset="0"/>
                <a:cs typeface="Arial" panose="020B0604020202020204" pitchFamily="34" charset="0"/>
              </a:rPr>
              <a:t>plastic wrap </a:t>
            </a:r>
            <a:r>
              <a:rPr lang="en-AU" dirty="0">
                <a:latin typeface="Arial" panose="020B0604020202020204" pitchFamily="34" charset="0"/>
                <a:cs typeface="Arial" panose="020B0604020202020204" pitchFamily="34" charset="0"/>
              </a:rPr>
              <a:t>from our lunch boxes and pack our lunch in reusable containers instead</a:t>
            </a:r>
          </a:p>
          <a:p>
            <a:pPr>
              <a:defRPr/>
            </a:pPr>
            <a:endParaRPr lang="en-AU" dirty="0">
              <a:latin typeface="Arial" panose="020B0604020202020204" pitchFamily="34" charset="0"/>
              <a:cs typeface="Arial" panose="020B0604020202020204" pitchFamily="34" charset="0"/>
            </a:endParaRPr>
          </a:p>
          <a:p>
            <a:pPr>
              <a:defRPr/>
            </a:pPr>
            <a:r>
              <a:rPr lang="en-AU" dirty="0">
                <a:latin typeface="Arial" panose="020B0604020202020204" pitchFamily="34" charset="0"/>
                <a:cs typeface="Arial" panose="020B0604020202020204" pitchFamily="34" charset="0"/>
              </a:rPr>
              <a:t>Bring reusable drink bottles full of water to school every day</a:t>
            </a:r>
          </a:p>
          <a:p>
            <a:endParaRPr lang="en-AU" dirty="0"/>
          </a:p>
        </p:txBody>
      </p:sp>
    </p:spTree>
    <p:extLst>
      <p:ext uri="{BB962C8B-B14F-4D97-AF65-F5344CB8AC3E}">
        <p14:creationId xmlns:p14="http://schemas.microsoft.com/office/powerpoint/2010/main" val="358463393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38200" y="365125"/>
            <a:ext cx="10515600" cy="1325563"/>
          </a:xfrm>
        </p:spPr>
        <p:txBody>
          <a:bodyPr/>
          <a:lstStyle/>
          <a:p>
            <a:r>
              <a:rPr lang="en-AU" b="1" dirty="0">
                <a:solidFill>
                  <a:srgbClr val="006666"/>
                </a:solidFill>
                <a:latin typeface="Arial" panose="020B0604020202020204" pitchFamily="34" charset="0"/>
                <a:cs typeface="Arial" panose="020B0604020202020204" pitchFamily="34" charset="0"/>
              </a:rPr>
              <a:t>How much rubbish do we produce?</a:t>
            </a:r>
            <a:endParaRPr lang="en-AU" b="1" dirty="0">
              <a:solidFill>
                <a:srgbClr val="006666"/>
              </a:solidFill>
            </a:endParaRPr>
          </a:p>
        </p:txBody>
      </p:sp>
      <p:sp>
        <p:nvSpPr>
          <p:cNvPr id="3" name="Content Placeholder 2"/>
          <p:cNvSpPr>
            <a:spLocks noGrp="1"/>
          </p:cNvSpPr>
          <p:nvPr>
            <p:ph idx="4294967295"/>
          </p:nvPr>
        </p:nvSpPr>
        <p:spPr>
          <a:xfrm>
            <a:off x="838200" y="1335174"/>
            <a:ext cx="10515600" cy="4351338"/>
          </a:xfrm>
        </p:spPr>
        <p:txBody>
          <a:bodyPr/>
          <a:lstStyle/>
          <a:p>
            <a:pPr marL="0" indent="0">
              <a:buNone/>
            </a:pPr>
            <a:r>
              <a:rPr lang="en-AU" sz="2400" dirty="0">
                <a:latin typeface="Arial" panose="020B0604020202020204" pitchFamily="34" charset="0"/>
                <a:cs typeface="Arial" panose="020B0604020202020204" pitchFamily="34" charset="0"/>
              </a:rPr>
              <a:t>Did you know that the average Australian family creates enough rubbish in just one year to fill a three bedroom house!</a:t>
            </a:r>
          </a:p>
          <a:p>
            <a:endParaRPr lang="en-AU" dirty="0"/>
          </a:p>
        </p:txBody>
      </p:sp>
      <p:pic>
        <p:nvPicPr>
          <p:cNvPr id="4" name="Picture 7" descr="RUBBISH in HOUSE"/>
          <p:cNvPicPr>
            <a:picLocks noChangeAspect="1" noChangeArrowheads="1"/>
          </p:cNvPicPr>
          <p:nvPr/>
        </p:nvPicPr>
        <p:blipFill>
          <a:blip r:embed="rId3">
            <a:extLst>
              <a:ext uri="{28A0092B-C50C-407E-A947-70E740481C1C}">
                <a14:useLocalDpi xmlns:a14="http://schemas.microsoft.com/office/drawing/2010/main" val="0"/>
              </a:ext>
            </a:extLst>
          </a:blip>
          <a:srcRect t="9415"/>
          <a:stretch>
            <a:fillRect/>
          </a:stretch>
        </p:blipFill>
        <p:spPr bwMode="auto">
          <a:xfrm>
            <a:off x="2418167" y="2446405"/>
            <a:ext cx="6402809" cy="352154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65391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38200" y="365125"/>
            <a:ext cx="10515600" cy="1325563"/>
          </a:xfrm>
        </p:spPr>
        <p:txBody>
          <a:bodyPr>
            <a:normAutofit/>
          </a:bodyPr>
          <a:lstStyle/>
          <a:p>
            <a:r>
              <a:rPr lang="en-AU" altLang="en-US" b="1" dirty="0">
                <a:solidFill>
                  <a:srgbClr val="006666"/>
                </a:solidFill>
                <a:latin typeface="Arial" panose="020B0604020202020204" pitchFamily="34" charset="0"/>
                <a:cs typeface="Arial" panose="020B0604020202020204" pitchFamily="34" charset="0"/>
              </a:rPr>
              <a:t>What do we throw away?</a:t>
            </a:r>
            <a:endParaRPr lang="en-AU" b="1" dirty="0">
              <a:solidFill>
                <a:srgbClr val="006666"/>
              </a:solidFill>
              <a:latin typeface="Arial" panose="020B0604020202020204" pitchFamily="34" charset="0"/>
              <a:cs typeface="Arial" panose="020B0604020202020204" pitchFamily="34" charset="0"/>
            </a:endParaRPr>
          </a:p>
        </p:txBody>
      </p:sp>
      <p:sp>
        <p:nvSpPr>
          <p:cNvPr id="3" name="Content Placeholder 2"/>
          <p:cNvSpPr>
            <a:spLocks noGrp="1"/>
          </p:cNvSpPr>
          <p:nvPr>
            <p:ph sz="half" idx="4294967295"/>
          </p:nvPr>
        </p:nvSpPr>
        <p:spPr>
          <a:xfrm>
            <a:off x="838199" y="1526686"/>
            <a:ext cx="5732417" cy="4351338"/>
          </a:xfrm>
        </p:spPr>
        <p:txBody>
          <a:bodyPr>
            <a:normAutofit fontScale="92500" lnSpcReduction="10000"/>
          </a:bodyPr>
          <a:lstStyle/>
          <a:p>
            <a:pPr marL="0" indent="0">
              <a:buFontTx/>
              <a:buNone/>
              <a:defRPr/>
            </a:pPr>
            <a:r>
              <a:rPr lang="en-AU" sz="2600" dirty="0">
                <a:latin typeface="Arial" panose="020B0604020202020204" pitchFamily="34" charset="0"/>
                <a:cs typeface="Arial" panose="020B0604020202020204" pitchFamily="34" charset="0"/>
              </a:rPr>
              <a:t>Each week, the average Australian household’s general waste bin contains:</a:t>
            </a:r>
          </a:p>
          <a:p>
            <a:pPr marL="0" indent="0">
              <a:buFontTx/>
              <a:buNone/>
              <a:defRPr/>
            </a:pPr>
            <a:endParaRPr lang="en-AU" sz="2600" dirty="0">
              <a:latin typeface="Arial" panose="020B0604020202020204" pitchFamily="34" charset="0"/>
              <a:cs typeface="Arial" panose="020B0604020202020204" pitchFamily="34" charset="0"/>
            </a:endParaRPr>
          </a:p>
          <a:p>
            <a:pPr>
              <a:defRPr/>
            </a:pPr>
            <a:r>
              <a:rPr lang="en-AU" sz="2600" dirty="0">
                <a:latin typeface="Arial" panose="020B0604020202020204" pitchFamily="34" charset="0"/>
                <a:cs typeface="Arial" panose="020B0604020202020204" pitchFamily="34" charset="0"/>
              </a:rPr>
              <a:t>Approximately 25% of materials suitable for recycling.</a:t>
            </a:r>
          </a:p>
          <a:p>
            <a:pPr marL="0" indent="0">
              <a:buNone/>
              <a:defRPr/>
            </a:pPr>
            <a:endParaRPr lang="en-AU" sz="2600" dirty="0">
              <a:latin typeface="Arial" panose="020B0604020202020204" pitchFamily="34" charset="0"/>
              <a:cs typeface="Arial" panose="020B0604020202020204" pitchFamily="34" charset="0"/>
            </a:endParaRPr>
          </a:p>
          <a:p>
            <a:pPr>
              <a:defRPr/>
            </a:pPr>
            <a:r>
              <a:rPr lang="en-AU" sz="2600" dirty="0">
                <a:latin typeface="Arial" panose="020B0604020202020204" pitchFamily="34" charset="0"/>
                <a:cs typeface="Arial" panose="020B0604020202020204" pitchFamily="34" charset="0"/>
              </a:rPr>
              <a:t>Over 50% food waste and garden </a:t>
            </a:r>
            <a:r>
              <a:rPr lang="en-AU" sz="2600" dirty="0" smtClean="0">
                <a:latin typeface="Arial" panose="020B0604020202020204" pitchFamily="34" charset="0"/>
                <a:cs typeface="Arial" panose="020B0604020202020204" pitchFamily="34" charset="0"/>
              </a:rPr>
              <a:t>waste.</a:t>
            </a:r>
            <a:endParaRPr lang="en-AU" sz="2600" dirty="0">
              <a:latin typeface="Arial" panose="020B0604020202020204" pitchFamily="34" charset="0"/>
              <a:cs typeface="Arial" panose="020B0604020202020204" pitchFamily="34" charset="0"/>
            </a:endParaRPr>
          </a:p>
          <a:p>
            <a:pPr>
              <a:defRPr/>
            </a:pPr>
            <a:endParaRPr lang="en-AU" sz="2600" dirty="0">
              <a:latin typeface="Arial" panose="020B0604020202020204" pitchFamily="34" charset="0"/>
              <a:cs typeface="Arial" panose="020B0604020202020204" pitchFamily="34" charset="0"/>
            </a:endParaRPr>
          </a:p>
          <a:p>
            <a:pPr>
              <a:defRPr/>
            </a:pPr>
            <a:r>
              <a:rPr lang="en-AU" sz="2600" dirty="0">
                <a:latin typeface="Arial" panose="020B0604020202020204" pitchFamily="34" charset="0"/>
                <a:cs typeface="Arial" panose="020B0604020202020204" pitchFamily="34" charset="0"/>
              </a:rPr>
              <a:t>Approximately 25% of general waste materials.</a:t>
            </a:r>
          </a:p>
          <a:p>
            <a:endParaRPr lang="en-AU"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2339" y="1505792"/>
            <a:ext cx="3156512" cy="4372232"/>
          </a:xfrm>
          <a:prstGeom prst="rect">
            <a:avLst/>
          </a:prstGeom>
        </p:spPr>
      </p:pic>
    </p:spTree>
    <p:extLst>
      <p:ext uri="{BB962C8B-B14F-4D97-AF65-F5344CB8AC3E}">
        <p14:creationId xmlns:p14="http://schemas.microsoft.com/office/powerpoint/2010/main" val="15975033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38200" y="365125"/>
            <a:ext cx="10515600" cy="1325563"/>
          </a:xfrm>
        </p:spPr>
        <p:txBody>
          <a:bodyPr>
            <a:normAutofit/>
          </a:bodyPr>
          <a:lstStyle/>
          <a:p>
            <a:r>
              <a:rPr lang="en-AU" altLang="en-US" b="1" dirty="0">
                <a:solidFill>
                  <a:srgbClr val="006666"/>
                </a:solidFill>
                <a:latin typeface="Arial" panose="020B0604020202020204" pitchFamily="34" charset="0"/>
                <a:cs typeface="Arial" panose="020B0604020202020204" pitchFamily="34" charset="0"/>
              </a:rPr>
              <a:t>Where does the rubbish go?</a:t>
            </a:r>
            <a:endParaRPr lang="en-AU" b="1" dirty="0">
              <a:solidFill>
                <a:srgbClr val="006666"/>
              </a:solidFill>
              <a:latin typeface="Arial" panose="020B0604020202020204" pitchFamily="34" charset="0"/>
              <a:cs typeface="Arial" panose="020B0604020202020204" pitchFamily="34" charset="0"/>
            </a:endParaRPr>
          </a:p>
        </p:txBody>
      </p:sp>
      <p:sp>
        <p:nvSpPr>
          <p:cNvPr id="4" name="Content Placeholder 3"/>
          <p:cNvSpPr>
            <a:spLocks noGrp="1"/>
          </p:cNvSpPr>
          <p:nvPr>
            <p:ph sz="half" idx="4294967295"/>
          </p:nvPr>
        </p:nvSpPr>
        <p:spPr>
          <a:xfrm>
            <a:off x="6172200" y="1603554"/>
            <a:ext cx="5181600" cy="4351338"/>
          </a:xfrm>
        </p:spPr>
        <p:txBody>
          <a:bodyPr>
            <a:normAutofit fontScale="85000" lnSpcReduction="10000"/>
          </a:bodyPr>
          <a:lstStyle/>
          <a:p>
            <a:pPr>
              <a:defRPr/>
            </a:pPr>
            <a:r>
              <a:rPr lang="en-US" dirty="0">
                <a:latin typeface="Arial" panose="020B0604020202020204" pitchFamily="34" charset="0"/>
                <a:cs typeface="Arial" panose="020B0604020202020204" pitchFamily="34" charset="0"/>
              </a:rPr>
              <a:t>Rubbish from your general waste bin gets taken to a </a:t>
            </a:r>
            <a:r>
              <a:rPr lang="en-US" b="1" dirty="0">
                <a:latin typeface="Arial" panose="020B0604020202020204" pitchFamily="34" charset="0"/>
                <a:cs typeface="Arial" panose="020B0604020202020204" pitchFamily="34" charset="0"/>
              </a:rPr>
              <a:t>LANDFILL.</a:t>
            </a:r>
          </a:p>
          <a:p>
            <a:pPr>
              <a:defRPr/>
            </a:pPr>
            <a:r>
              <a:rPr lang="en-US" dirty="0">
                <a:latin typeface="Arial" panose="020B0604020202020204" pitchFamily="34" charset="0"/>
                <a:cs typeface="Arial" panose="020B0604020202020204" pitchFamily="34" charset="0"/>
              </a:rPr>
              <a:t>At the landfill, large machines such as dozers and compactors drive over the rubbish to compact it (squash it down), before burying it under soil.</a:t>
            </a:r>
          </a:p>
          <a:p>
            <a:pPr>
              <a:defRPr/>
            </a:pPr>
            <a:r>
              <a:rPr lang="en-US" dirty="0">
                <a:latin typeface="Arial" panose="020B0604020202020204" pitchFamily="34" charset="0"/>
                <a:cs typeface="Arial" panose="020B0604020202020204" pitchFamily="34" charset="0"/>
              </a:rPr>
              <a:t>This means that more rubbish can be added on top.</a:t>
            </a:r>
          </a:p>
          <a:p>
            <a:pPr marL="0" indent="0">
              <a:buNone/>
              <a:defRPr/>
            </a:pPr>
            <a:endParaRPr lang="en-US" sz="1300" dirty="0">
              <a:latin typeface="Arial" panose="020B0604020202020204" pitchFamily="34" charset="0"/>
              <a:cs typeface="Arial" panose="020B0604020202020204" pitchFamily="34" charset="0"/>
            </a:endParaRPr>
          </a:p>
          <a:p>
            <a:pPr marL="0" indent="0">
              <a:buNone/>
              <a:defRPr/>
            </a:pPr>
            <a:r>
              <a:rPr lang="en-US" b="1" dirty="0">
                <a:latin typeface="Arial" panose="020B0604020202020204" pitchFamily="34" charset="0"/>
                <a:cs typeface="Arial" panose="020B0604020202020204" pitchFamily="34" charset="0"/>
              </a:rPr>
              <a:t>What happens to all the rubbish? </a:t>
            </a:r>
            <a:endParaRPr lang="en-US" b="1" dirty="0" smtClean="0">
              <a:latin typeface="Arial" panose="020B0604020202020204" pitchFamily="34" charset="0"/>
              <a:cs typeface="Arial" panose="020B0604020202020204" pitchFamily="34" charset="0"/>
            </a:endParaRPr>
          </a:p>
          <a:p>
            <a:pPr marL="0" indent="0">
              <a:buNone/>
              <a:defRPr/>
            </a:pPr>
            <a:r>
              <a:rPr lang="en-US" b="1" dirty="0" smtClean="0">
                <a:latin typeface="Arial" panose="020B0604020202020204" pitchFamily="34" charset="0"/>
                <a:cs typeface="Arial" panose="020B0604020202020204" pitchFamily="34" charset="0"/>
              </a:rPr>
              <a:t>Does </a:t>
            </a:r>
            <a:r>
              <a:rPr lang="en-US" b="1" dirty="0">
                <a:latin typeface="Arial" panose="020B0604020202020204" pitchFamily="34" charset="0"/>
                <a:cs typeface="Arial" panose="020B0604020202020204" pitchFamily="34" charset="0"/>
              </a:rPr>
              <a:t>it just disappear?</a:t>
            </a:r>
          </a:p>
          <a:p>
            <a:endParaRPr lang="en-AU" dirty="0"/>
          </a:p>
        </p:txBody>
      </p:sp>
      <p:pic>
        <p:nvPicPr>
          <p:cNvPr id="5" name="Picture 8" descr="db_landfill-compactor-bucket-view20"/>
          <p:cNvPicPr>
            <a:picLocks noGrp="1" noChangeAspect="1" noChangeArrowheads="1"/>
          </p:cNvPicPr>
          <p:nvPr>
            <p:ph sz="half" idx="4294967295"/>
          </p:nvPr>
        </p:nvPicPr>
        <p:blipFill>
          <a:blip r:embed="rId3">
            <a:lum bright="6000"/>
            <a:extLst>
              <a:ext uri="{28A0092B-C50C-407E-A947-70E740481C1C}">
                <a14:useLocalDpi xmlns:a14="http://schemas.microsoft.com/office/drawing/2010/main" val="0"/>
              </a:ext>
            </a:extLst>
          </a:blip>
          <a:srcRect/>
          <a:stretch>
            <a:fillRect/>
          </a:stretch>
        </p:blipFill>
        <p:spPr bwMode="auto">
          <a:xfrm>
            <a:off x="838200" y="1579441"/>
            <a:ext cx="5052912"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00515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4294967295"/>
          </p:nvPr>
        </p:nvSpPr>
        <p:spPr>
          <a:xfrm>
            <a:off x="838199" y="1465140"/>
            <a:ext cx="7992292" cy="4351338"/>
          </a:xfrm>
        </p:spPr>
        <p:txBody>
          <a:bodyPr>
            <a:normAutofit/>
          </a:bodyPr>
          <a:lstStyle/>
          <a:p>
            <a:pPr>
              <a:lnSpc>
                <a:spcPct val="100000"/>
              </a:lnSpc>
              <a:defRPr/>
            </a:pPr>
            <a:r>
              <a:rPr lang="en-US" sz="2600" dirty="0">
                <a:latin typeface="Arial" panose="020B0604020202020204" pitchFamily="34" charset="0"/>
                <a:cs typeface="Arial" panose="020B0604020202020204" pitchFamily="34" charset="0"/>
              </a:rPr>
              <a:t>Banana </a:t>
            </a:r>
            <a:r>
              <a:rPr lang="en-US" sz="2600" dirty="0">
                <a:latin typeface="Arial" panose="020B0604020202020204" pitchFamily="34" charset="0"/>
                <a:cs typeface="Arial" panose="020B0604020202020204" pitchFamily="34" charset="0"/>
                <a:sym typeface="Wingdings" panose="05000000000000000000" pitchFamily="2" charset="2"/>
              </a:rPr>
              <a:t> 1 month</a:t>
            </a:r>
          </a:p>
          <a:p>
            <a:pPr>
              <a:lnSpc>
                <a:spcPct val="100000"/>
              </a:lnSpc>
              <a:defRPr/>
            </a:pPr>
            <a:r>
              <a:rPr lang="en-US" sz="2600" dirty="0">
                <a:latin typeface="Arial" panose="020B0604020202020204" pitchFamily="34" charset="0"/>
                <a:cs typeface="Arial" panose="020B0604020202020204" pitchFamily="34" charset="0"/>
                <a:sym typeface="Wingdings" panose="05000000000000000000" pitchFamily="2" charset="2"/>
              </a:rPr>
              <a:t>Cigarette butts  </a:t>
            </a:r>
            <a:r>
              <a:rPr lang="en-US" sz="2600" dirty="0" smtClean="0">
                <a:latin typeface="Arial" panose="020B0604020202020204" pitchFamily="34" charset="0"/>
                <a:cs typeface="Arial" panose="020B0604020202020204" pitchFamily="34" charset="0"/>
                <a:sym typeface="Wingdings" panose="05000000000000000000" pitchFamily="2" charset="2"/>
              </a:rPr>
              <a:t>12 </a:t>
            </a:r>
            <a:r>
              <a:rPr lang="en-US" sz="2600" dirty="0">
                <a:latin typeface="Arial" panose="020B0604020202020204" pitchFamily="34" charset="0"/>
                <a:cs typeface="Arial" panose="020B0604020202020204" pitchFamily="34" charset="0"/>
                <a:sym typeface="Wingdings" panose="05000000000000000000" pitchFamily="2" charset="2"/>
              </a:rPr>
              <a:t>years</a:t>
            </a:r>
          </a:p>
          <a:p>
            <a:pPr>
              <a:lnSpc>
                <a:spcPct val="100000"/>
              </a:lnSpc>
              <a:defRPr/>
            </a:pPr>
            <a:r>
              <a:rPr lang="en-US" sz="2600" dirty="0">
                <a:latin typeface="Arial" panose="020B0604020202020204" pitchFamily="34" charset="0"/>
                <a:cs typeface="Arial" panose="020B0604020202020204" pitchFamily="34" charset="0"/>
                <a:sym typeface="Wingdings" panose="05000000000000000000" pitchFamily="2" charset="2"/>
              </a:rPr>
              <a:t>Steel can  100 years</a:t>
            </a:r>
          </a:p>
          <a:p>
            <a:pPr>
              <a:lnSpc>
                <a:spcPct val="100000"/>
              </a:lnSpc>
              <a:defRPr/>
            </a:pPr>
            <a:r>
              <a:rPr lang="en-US" sz="2600" dirty="0">
                <a:latin typeface="Arial" panose="020B0604020202020204" pitchFamily="34" charset="0"/>
                <a:cs typeface="Arial" panose="020B0604020202020204" pitchFamily="34" charset="0"/>
                <a:sym typeface="Wingdings" panose="05000000000000000000" pitchFamily="2" charset="2"/>
              </a:rPr>
              <a:t>Aluminum can  </a:t>
            </a:r>
            <a:r>
              <a:rPr lang="en-US" sz="2600" dirty="0" smtClean="0">
                <a:latin typeface="Arial" panose="020B0604020202020204" pitchFamily="34" charset="0"/>
                <a:cs typeface="Arial" panose="020B0604020202020204" pitchFamily="34" charset="0"/>
                <a:sym typeface="Wingdings" panose="05000000000000000000" pitchFamily="2" charset="2"/>
              </a:rPr>
              <a:t>500 </a:t>
            </a:r>
            <a:r>
              <a:rPr lang="en-US" sz="2600" dirty="0">
                <a:latin typeface="Arial" panose="020B0604020202020204" pitchFamily="34" charset="0"/>
                <a:cs typeface="Arial" panose="020B0604020202020204" pitchFamily="34" charset="0"/>
                <a:sym typeface="Wingdings" panose="05000000000000000000" pitchFamily="2" charset="2"/>
              </a:rPr>
              <a:t>years</a:t>
            </a:r>
          </a:p>
          <a:p>
            <a:pPr>
              <a:lnSpc>
                <a:spcPct val="100000"/>
              </a:lnSpc>
              <a:defRPr/>
            </a:pPr>
            <a:r>
              <a:rPr lang="en-US" sz="2600" dirty="0" smtClean="0">
                <a:latin typeface="Arial" panose="020B0604020202020204" pitchFamily="34" charset="0"/>
                <a:cs typeface="Arial" panose="020B0604020202020204" pitchFamily="34" charset="0"/>
                <a:sym typeface="Wingdings" panose="05000000000000000000" pitchFamily="2" charset="2"/>
              </a:rPr>
              <a:t>Plastic </a:t>
            </a:r>
            <a:r>
              <a:rPr lang="en-US" sz="2600" dirty="0">
                <a:latin typeface="Arial" panose="020B0604020202020204" pitchFamily="34" charset="0"/>
                <a:cs typeface="Arial" panose="020B0604020202020204" pitchFamily="34" charset="0"/>
                <a:sym typeface="Wingdings" panose="05000000000000000000" pitchFamily="2" charset="2"/>
              </a:rPr>
              <a:t>bottle  </a:t>
            </a:r>
            <a:r>
              <a:rPr lang="en-US" sz="2600" dirty="0" smtClean="0">
                <a:latin typeface="Arial" panose="020B0604020202020204" pitchFamily="34" charset="0"/>
                <a:cs typeface="Arial" panose="020B0604020202020204" pitchFamily="34" charset="0"/>
                <a:sym typeface="Wingdings" panose="05000000000000000000" pitchFamily="2" charset="2"/>
              </a:rPr>
              <a:t>never completely breaks down</a:t>
            </a:r>
            <a:endParaRPr lang="en-US" sz="2600" dirty="0">
              <a:latin typeface="Arial" panose="020B0604020202020204" pitchFamily="34" charset="0"/>
              <a:cs typeface="Arial" panose="020B0604020202020204" pitchFamily="34" charset="0"/>
              <a:sym typeface="Wingdings" panose="05000000000000000000" pitchFamily="2" charset="2"/>
            </a:endParaRPr>
          </a:p>
          <a:p>
            <a:pPr>
              <a:lnSpc>
                <a:spcPct val="100000"/>
              </a:lnSpc>
              <a:defRPr/>
            </a:pPr>
            <a:r>
              <a:rPr lang="en-US" sz="2600" dirty="0">
                <a:latin typeface="Arial" panose="020B0604020202020204" pitchFamily="34" charset="0"/>
                <a:cs typeface="Arial" panose="020B0604020202020204" pitchFamily="34" charset="0"/>
                <a:sym typeface="Wingdings" panose="05000000000000000000" pitchFamily="2" charset="2"/>
              </a:rPr>
              <a:t>Glass  never completely </a:t>
            </a:r>
            <a:r>
              <a:rPr lang="en-US" sz="2600" dirty="0" smtClean="0">
                <a:latin typeface="Arial" panose="020B0604020202020204" pitchFamily="34" charset="0"/>
                <a:cs typeface="Arial" panose="020B0604020202020204" pitchFamily="34" charset="0"/>
                <a:sym typeface="Wingdings" panose="05000000000000000000" pitchFamily="2" charset="2"/>
              </a:rPr>
              <a:t>breaks down</a:t>
            </a:r>
            <a:endParaRPr lang="en-US" sz="2600" dirty="0">
              <a:latin typeface="Arial" panose="020B0604020202020204" pitchFamily="34" charset="0"/>
              <a:cs typeface="Arial" panose="020B0604020202020204" pitchFamily="34" charset="0"/>
              <a:sym typeface="Wingdings" panose="05000000000000000000" pitchFamily="2" charset="2"/>
            </a:endParaRPr>
          </a:p>
          <a:p>
            <a:pPr>
              <a:lnSpc>
                <a:spcPct val="100000"/>
              </a:lnSpc>
              <a:defRPr/>
            </a:pPr>
            <a:r>
              <a:rPr lang="en-US" sz="2600" dirty="0">
                <a:latin typeface="Arial" panose="020B0604020202020204" pitchFamily="34" charset="0"/>
                <a:cs typeface="Arial" panose="020B0604020202020204" pitchFamily="34" charset="0"/>
                <a:sym typeface="Wingdings" panose="05000000000000000000" pitchFamily="2" charset="2"/>
              </a:rPr>
              <a:t>Styrofoam cup  never completely breaks down</a:t>
            </a:r>
          </a:p>
          <a:p>
            <a:endParaRPr lang="en-AU" dirty="0"/>
          </a:p>
        </p:txBody>
      </p:sp>
      <p:pic>
        <p:nvPicPr>
          <p:cNvPr id="6"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919619">
            <a:off x="5501480" y="1091949"/>
            <a:ext cx="1582737" cy="887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16" descr="ANd9GcQFT7PN6Yrupc_nDdUskS9Dd8IkCMi5GDMsySA9PhgeB3FOYBR4IQ"/>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20753957">
            <a:off x="6818241" y="1343820"/>
            <a:ext cx="1023938" cy="136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2" descr="ANd9GcToHeqiwcZdFGV8GI2e34IZRBehFIJ1UWtIPxtempdSM-1XCQ4Ly3hiN1W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704872">
            <a:off x="8509570" y="2358686"/>
            <a:ext cx="917575"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6" descr="ANd9GcT5K08RsBw4dHyqd48fOcbaE__veFJPaAXBCDI-DO9XB6UGVMc8"/>
          <p:cNvPicPr>
            <a:picLocks noChangeAspect="1" noChangeArrowheads="1"/>
          </p:cNvPicPr>
          <p:nvPr/>
        </p:nvPicPr>
        <p:blipFill rotWithShape="1">
          <a:blip r:embed="rId7">
            <a:extLst>
              <a:ext uri="{28A0092B-C50C-407E-A947-70E740481C1C}">
                <a14:useLocalDpi xmlns:a14="http://schemas.microsoft.com/office/drawing/2010/main" val="0"/>
              </a:ext>
            </a:extLst>
          </a:blip>
          <a:srcRect l="29088" r="27672"/>
          <a:stretch/>
        </p:blipFill>
        <p:spPr bwMode="auto">
          <a:xfrm rot="172609">
            <a:off x="10113926" y="3287622"/>
            <a:ext cx="468830"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0"/>
          <p:cNvPicPr>
            <a:picLocks noChangeAspect="1" noChangeArrowheads="1"/>
          </p:cNvPicPr>
          <p:nvPr/>
        </p:nvPicPr>
        <p:blipFill rotWithShape="1">
          <a:blip r:embed="rId8">
            <a:extLst>
              <a:ext uri="{28A0092B-C50C-407E-A947-70E740481C1C}">
                <a14:useLocalDpi xmlns:a14="http://schemas.microsoft.com/office/drawing/2010/main" val="0"/>
              </a:ext>
            </a:extLst>
          </a:blip>
          <a:srcRect l="17620" r="20197"/>
          <a:stretch/>
        </p:blipFill>
        <p:spPr bwMode="auto">
          <a:xfrm rot="340186">
            <a:off x="7864334" y="1764368"/>
            <a:ext cx="648563" cy="1368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1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348341" y="4533090"/>
            <a:ext cx="915684" cy="7185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idx="4294967295"/>
          </p:nvPr>
        </p:nvSpPr>
        <p:spPr>
          <a:xfrm>
            <a:off x="838200" y="365125"/>
            <a:ext cx="10515600" cy="1325563"/>
          </a:xfrm>
        </p:spPr>
        <p:txBody>
          <a:bodyPr>
            <a:normAutofit/>
          </a:bodyPr>
          <a:lstStyle/>
          <a:p>
            <a:r>
              <a:rPr lang="en-AU" altLang="en-US" b="1" dirty="0">
                <a:solidFill>
                  <a:srgbClr val="006666"/>
                </a:solidFill>
                <a:latin typeface="Arial" panose="020B0604020202020204" pitchFamily="34" charset="0"/>
                <a:cs typeface="Arial" panose="020B0604020202020204" pitchFamily="34" charset="0"/>
              </a:rPr>
              <a:t>How long does rubbish last in landfill?</a:t>
            </a:r>
            <a:endParaRPr lang="en-AU" b="1" dirty="0">
              <a:solidFill>
                <a:srgbClr val="006666"/>
              </a:solidFill>
              <a:latin typeface="Arial" panose="020B0604020202020204" pitchFamily="34" charset="0"/>
              <a:cs typeface="Arial" panose="020B0604020202020204" pitchFamily="34" charset="0"/>
            </a:endParaRPr>
          </a:p>
        </p:txBody>
      </p:sp>
      <p:pic>
        <p:nvPicPr>
          <p:cNvPr id="14" name="Picture 2" descr="Image result for plastic bottle"/>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32362" r="31466"/>
          <a:stretch/>
        </p:blipFill>
        <p:spPr bwMode="auto">
          <a:xfrm>
            <a:off x="9562615" y="2955586"/>
            <a:ext cx="353020" cy="975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24566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38200" y="365125"/>
            <a:ext cx="10515600" cy="1325563"/>
          </a:xfrm>
        </p:spPr>
        <p:txBody>
          <a:bodyPr>
            <a:normAutofit/>
          </a:bodyPr>
          <a:lstStyle/>
          <a:p>
            <a:r>
              <a:rPr lang="en-AU" altLang="en-US" b="1" dirty="0">
                <a:solidFill>
                  <a:srgbClr val="006666"/>
                </a:solidFill>
                <a:latin typeface="Arial" panose="020B0604020202020204" pitchFamily="34" charset="0"/>
                <a:cs typeface="Arial" panose="020B0604020202020204" pitchFamily="34" charset="0"/>
              </a:rPr>
              <a:t>How does a landfill work?</a:t>
            </a:r>
            <a:endParaRPr lang="en-AU" b="1" dirty="0">
              <a:solidFill>
                <a:srgbClr val="006666"/>
              </a:solidFill>
              <a:latin typeface="Arial" panose="020B0604020202020204" pitchFamily="34" charset="0"/>
              <a:cs typeface="Arial" panose="020B0604020202020204" pitchFamily="34" charset="0"/>
            </a:endParaRPr>
          </a:p>
        </p:txBody>
      </p:sp>
      <p:sp>
        <p:nvSpPr>
          <p:cNvPr id="3" name="Content Placeholder 2"/>
          <p:cNvSpPr>
            <a:spLocks noGrp="1"/>
          </p:cNvSpPr>
          <p:nvPr>
            <p:ph sz="half" idx="4294967295"/>
          </p:nvPr>
        </p:nvSpPr>
        <p:spPr>
          <a:xfrm>
            <a:off x="914400" y="1446214"/>
            <a:ext cx="5689050" cy="4595812"/>
          </a:xfrm>
        </p:spPr>
        <p:txBody>
          <a:bodyPr>
            <a:normAutofit fontScale="40000" lnSpcReduction="20000"/>
          </a:bodyPr>
          <a:lstStyle/>
          <a:p>
            <a:pPr marL="609600" indent="-609600">
              <a:spcAft>
                <a:spcPts val="600"/>
              </a:spcAft>
              <a:buFontTx/>
              <a:buAutoNum type="alphaUcPeriod"/>
              <a:defRPr/>
            </a:pPr>
            <a:r>
              <a:rPr lang="en-US" sz="5100" dirty="0">
                <a:latin typeface="Arial" panose="020B0604020202020204" pitchFamily="34" charset="0"/>
                <a:cs typeface="Arial" panose="020B0604020202020204" pitchFamily="34" charset="0"/>
              </a:rPr>
              <a:t>Groundwater</a:t>
            </a:r>
          </a:p>
          <a:p>
            <a:pPr marL="609600" indent="-609600">
              <a:spcAft>
                <a:spcPts val="600"/>
              </a:spcAft>
              <a:buFontTx/>
              <a:buAutoNum type="alphaUcPeriod"/>
              <a:defRPr/>
            </a:pPr>
            <a:r>
              <a:rPr lang="en-US" sz="5100" dirty="0">
                <a:latin typeface="Arial" panose="020B0604020202020204" pitchFamily="34" charset="0"/>
                <a:cs typeface="Arial" panose="020B0604020202020204" pitchFamily="34" charset="0"/>
              </a:rPr>
              <a:t>Compacted clay</a:t>
            </a:r>
          </a:p>
          <a:p>
            <a:pPr marL="609600" indent="-609600">
              <a:spcAft>
                <a:spcPts val="600"/>
              </a:spcAft>
              <a:buFontTx/>
              <a:buAutoNum type="alphaUcPeriod"/>
              <a:defRPr/>
            </a:pPr>
            <a:r>
              <a:rPr lang="en-US" sz="5100" dirty="0">
                <a:latin typeface="Arial" panose="020B0604020202020204" pitchFamily="34" charset="0"/>
                <a:cs typeface="Arial" panose="020B0604020202020204" pitchFamily="34" charset="0"/>
              </a:rPr>
              <a:t>Plastic liner</a:t>
            </a:r>
          </a:p>
          <a:p>
            <a:pPr marL="609600" indent="-609600">
              <a:spcAft>
                <a:spcPts val="600"/>
              </a:spcAft>
              <a:buFontTx/>
              <a:buAutoNum type="alphaUcPeriod"/>
              <a:defRPr/>
            </a:pPr>
            <a:r>
              <a:rPr lang="en-US" sz="5100" dirty="0">
                <a:latin typeface="Arial" panose="020B0604020202020204" pitchFamily="34" charset="0"/>
                <a:cs typeface="Arial" panose="020B0604020202020204" pitchFamily="34" charset="0"/>
              </a:rPr>
              <a:t>Leachate collection pipe</a:t>
            </a:r>
          </a:p>
          <a:p>
            <a:pPr marL="609600" indent="-609600">
              <a:spcAft>
                <a:spcPts val="600"/>
              </a:spcAft>
              <a:buFontTx/>
              <a:buAutoNum type="alphaUcPeriod"/>
              <a:defRPr/>
            </a:pPr>
            <a:r>
              <a:rPr lang="en-US" sz="5100" dirty="0">
                <a:latin typeface="Arial" panose="020B0604020202020204" pitchFamily="34" charset="0"/>
                <a:cs typeface="Arial" panose="020B0604020202020204" pitchFamily="34" charset="0"/>
              </a:rPr>
              <a:t>Geotextile mat</a:t>
            </a:r>
          </a:p>
          <a:p>
            <a:pPr marL="609600" indent="-609600">
              <a:spcAft>
                <a:spcPts val="600"/>
              </a:spcAft>
              <a:buFontTx/>
              <a:buAutoNum type="alphaUcPeriod"/>
              <a:defRPr/>
            </a:pPr>
            <a:r>
              <a:rPr lang="en-US" sz="5100" dirty="0">
                <a:latin typeface="Arial" panose="020B0604020202020204" pitchFamily="34" charset="0"/>
                <a:cs typeface="Arial" panose="020B0604020202020204" pitchFamily="34" charset="0"/>
              </a:rPr>
              <a:t>Gravel</a:t>
            </a:r>
          </a:p>
          <a:p>
            <a:pPr marL="609600" indent="-609600">
              <a:spcAft>
                <a:spcPts val="600"/>
              </a:spcAft>
              <a:buFontTx/>
              <a:buAutoNum type="alphaUcPeriod"/>
              <a:defRPr/>
            </a:pPr>
            <a:r>
              <a:rPr lang="en-US" sz="5100" dirty="0">
                <a:latin typeface="Arial" panose="020B0604020202020204" pitchFamily="34" charset="0"/>
                <a:cs typeface="Arial" panose="020B0604020202020204" pitchFamily="34" charset="0"/>
              </a:rPr>
              <a:t>Drainage layer</a:t>
            </a:r>
          </a:p>
          <a:p>
            <a:pPr marL="609600" indent="-609600">
              <a:spcAft>
                <a:spcPts val="600"/>
              </a:spcAft>
              <a:buFontTx/>
              <a:buAutoNum type="alphaUcPeriod"/>
              <a:defRPr/>
            </a:pPr>
            <a:r>
              <a:rPr lang="en-US" sz="5100" dirty="0" smtClean="0">
                <a:latin typeface="Arial" panose="020B0604020202020204" pitchFamily="34" charset="0"/>
                <a:cs typeface="Arial" panose="020B0604020202020204" pitchFamily="34" charset="0"/>
              </a:rPr>
              <a:t>Soil </a:t>
            </a:r>
            <a:r>
              <a:rPr lang="en-US" sz="5100" dirty="0">
                <a:latin typeface="Arial" panose="020B0604020202020204" pitchFamily="34" charset="0"/>
                <a:cs typeface="Arial" panose="020B0604020202020204" pitchFamily="34" charset="0"/>
              </a:rPr>
              <a:t>layer</a:t>
            </a:r>
          </a:p>
          <a:p>
            <a:pPr marL="609600" indent="-609600">
              <a:spcAft>
                <a:spcPts val="600"/>
              </a:spcAft>
              <a:buFontTx/>
              <a:buAutoNum type="alphaUcPeriod"/>
              <a:defRPr/>
            </a:pPr>
            <a:r>
              <a:rPr lang="en-US" sz="5100" dirty="0">
                <a:latin typeface="Arial" panose="020B0604020202020204" pitchFamily="34" charset="0"/>
                <a:cs typeface="Arial" panose="020B0604020202020204" pitchFamily="34" charset="0"/>
              </a:rPr>
              <a:t>Old cells</a:t>
            </a:r>
          </a:p>
          <a:p>
            <a:pPr marL="609600" indent="-609600">
              <a:spcAft>
                <a:spcPts val="600"/>
              </a:spcAft>
              <a:buFontTx/>
              <a:buAutoNum type="alphaUcPeriod"/>
              <a:defRPr/>
            </a:pPr>
            <a:r>
              <a:rPr lang="en-US" sz="5100" dirty="0">
                <a:latin typeface="Arial" panose="020B0604020202020204" pitchFamily="34" charset="0"/>
                <a:cs typeface="Arial" panose="020B0604020202020204" pitchFamily="34" charset="0"/>
              </a:rPr>
              <a:t>New cells</a:t>
            </a:r>
          </a:p>
          <a:p>
            <a:pPr marL="609600" indent="-609600">
              <a:spcAft>
                <a:spcPts val="600"/>
              </a:spcAft>
              <a:buFontTx/>
              <a:buAutoNum type="alphaUcPeriod"/>
              <a:defRPr/>
            </a:pPr>
            <a:r>
              <a:rPr lang="en-US" sz="5100" dirty="0">
                <a:latin typeface="Arial" panose="020B0604020202020204" pitchFamily="34" charset="0"/>
                <a:cs typeface="Arial" panose="020B0604020202020204" pitchFamily="34" charset="0"/>
              </a:rPr>
              <a:t>Leachate pond</a:t>
            </a:r>
            <a:endParaRPr lang="en-AU" sz="5100" dirty="0">
              <a:latin typeface="Arial" panose="020B0604020202020204" pitchFamily="34" charset="0"/>
              <a:cs typeface="Arial" panose="020B0604020202020204" pitchFamily="34" charset="0"/>
            </a:endParaRPr>
          </a:p>
          <a:p>
            <a:endParaRPr lang="en-AU" dirty="0"/>
          </a:p>
        </p:txBody>
      </p:sp>
      <p:pic>
        <p:nvPicPr>
          <p:cNvPr id="5" name="Picture 2"/>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bwMode="auto">
          <a:xfrm>
            <a:off x="5519233" y="1315585"/>
            <a:ext cx="4750350" cy="4595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97867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38200" y="365125"/>
            <a:ext cx="10515600" cy="1325563"/>
          </a:xfrm>
        </p:spPr>
        <p:txBody>
          <a:bodyPr>
            <a:normAutofit/>
          </a:bodyPr>
          <a:lstStyle/>
          <a:p>
            <a:r>
              <a:rPr lang="en-AU" altLang="en-US" b="1" dirty="0">
                <a:solidFill>
                  <a:srgbClr val="006666"/>
                </a:solidFill>
                <a:latin typeface="Arial" panose="020B0604020202020204" pitchFamily="34" charset="0"/>
                <a:cs typeface="Arial" panose="020B0604020202020204" pitchFamily="34" charset="0"/>
              </a:rPr>
              <a:t>Landfills and the environment</a:t>
            </a:r>
            <a:endParaRPr lang="en-AU" b="1" dirty="0">
              <a:solidFill>
                <a:srgbClr val="006666"/>
              </a:solidFill>
              <a:latin typeface="Arial" panose="020B0604020202020204" pitchFamily="34" charset="0"/>
              <a:cs typeface="Arial" panose="020B0604020202020204" pitchFamily="34" charset="0"/>
            </a:endParaRPr>
          </a:p>
        </p:txBody>
      </p:sp>
      <p:sp>
        <p:nvSpPr>
          <p:cNvPr id="3" name="Content Placeholder 2"/>
          <p:cNvSpPr>
            <a:spLocks noGrp="1"/>
          </p:cNvSpPr>
          <p:nvPr>
            <p:ph sz="half" idx="4294967295"/>
          </p:nvPr>
        </p:nvSpPr>
        <p:spPr>
          <a:xfrm>
            <a:off x="838200" y="1526687"/>
            <a:ext cx="5181600" cy="4351338"/>
          </a:xfrm>
        </p:spPr>
        <p:txBody>
          <a:bodyPr>
            <a:normAutofit fontScale="70000" lnSpcReduction="20000"/>
          </a:bodyPr>
          <a:lstStyle/>
          <a:p>
            <a:pPr marL="342900" indent="-342900">
              <a:spcBef>
                <a:spcPct val="20000"/>
              </a:spcBef>
              <a:spcAft>
                <a:spcPts val="600"/>
              </a:spcAft>
              <a:buFontTx/>
              <a:buChar char="•"/>
              <a:defRPr/>
            </a:pPr>
            <a:r>
              <a:rPr lang="en-US" sz="3100" kern="0" dirty="0">
                <a:latin typeface="Arial" panose="020B0604020202020204" pitchFamily="34" charset="0"/>
                <a:ea typeface="ＭＳ Ｐゴシック"/>
                <a:cs typeface="Arial" panose="020B0604020202020204" pitchFamily="34" charset="0"/>
              </a:rPr>
              <a:t>Landfills take up valuable space.</a:t>
            </a:r>
          </a:p>
          <a:p>
            <a:pPr marL="342900" indent="-342900">
              <a:spcBef>
                <a:spcPct val="20000"/>
              </a:spcBef>
              <a:spcAft>
                <a:spcPts val="600"/>
              </a:spcAft>
              <a:buFontTx/>
              <a:buChar char="•"/>
              <a:defRPr/>
            </a:pPr>
            <a:r>
              <a:rPr lang="en-US" sz="3100" kern="0" dirty="0">
                <a:latin typeface="Arial" panose="020B0604020202020204" pitchFamily="34" charset="0"/>
                <a:ea typeface="ＭＳ Ｐゴシック"/>
                <a:cs typeface="Arial" panose="020B0604020202020204" pitchFamily="34" charset="0"/>
              </a:rPr>
              <a:t>Landfills ‘collect’ natural resources that could be used to make new products.</a:t>
            </a:r>
          </a:p>
          <a:p>
            <a:pPr marL="342900" indent="-342900">
              <a:spcBef>
                <a:spcPct val="20000"/>
              </a:spcBef>
              <a:spcAft>
                <a:spcPts val="600"/>
              </a:spcAft>
              <a:buFontTx/>
              <a:buChar char="•"/>
              <a:defRPr/>
            </a:pPr>
            <a:r>
              <a:rPr lang="en-US" sz="3100" kern="0" dirty="0">
                <a:latin typeface="Arial" panose="020B0604020202020204" pitchFamily="34" charset="0"/>
                <a:ea typeface="ＭＳ Ｐゴシック"/>
                <a:cs typeface="Arial" panose="020B0604020202020204" pitchFamily="34" charset="0"/>
              </a:rPr>
              <a:t>Landfills are expensive to build and maintain.</a:t>
            </a:r>
          </a:p>
          <a:p>
            <a:pPr marL="342900" indent="-342900">
              <a:spcBef>
                <a:spcPct val="20000"/>
              </a:spcBef>
              <a:spcAft>
                <a:spcPts val="600"/>
              </a:spcAft>
              <a:buFontTx/>
              <a:buChar char="•"/>
              <a:defRPr/>
            </a:pPr>
            <a:r>
              <a:rPr lang="en-US" sz="3100" kern="0" dirty="0">
                <a:latin typeface="Arial" panose="020B0604020202020204" pitchFamily="34" charset="0"/>
                <a:ea typeface="ＭＳ Ｐゴシック"/>
                <a:cs typeface="Arial" panose="020B0604020202020204" pitchFamily="34" charset="0"/>
              </a:rPr>
              <a:t>Materials buried in landfill take a long time to decompose (breakdown).</a:t>
            </a:r>
          </a:p>
          <a:p>
            <a:pPr marL="342900" indent="-342900">
              <a:spcBef>
                <a:spcPct val="20000"/>
              </a:spcBef>
              <a:spcAft>
                <a:spcPts val="600"/>
              </a:spcAft>
              <a:buFontTx/>
              <a:buChar char="•"/>
              <a:defRPr/>
            </a:pPr>
            <a:r>
              <a:rPr lang="en-US" sz="3100" kern="0" dirty="0">
                <a:latin typeface="Arial" panose="020B0604020202020204" pitchFamily="34" charset="0"/>
                <a:ea typeface="ＭＳ Ｐゴシック"/>
                <a:cs typeface="Arial" panose="020B0604020202020204" pitchFamily="34" charset="0"/>
              </a:rPr>
              <a:t>Landfills produce methane gas - a greenhouse gas.</a:t>
            </a:r>
          </a:p>
          <a:p>
            <a:pPr marL="342900" indent="-342900">
              <a:spcBef>
                <a:spcPct val="20000"/>
              </a:spcBef>
              <a:spcAft>
                <a:spcPts val="600"/>
              </a:spcAft>
              <a:buFontTx/>
              <a:buChar char="•"/>
              <a:defRPr/>
            </a:pPr>
            <a:r>
              <a:rPr lang="en-US" sz="3100" kern="0" dirty="0">
                <a:latin typeface="Arial" panose="020B0604020202020204" pitchFamily="34" charset="0"/>
                <a:ea typeface="ＭＳ Ｐゴシック"/>
                <a:cs typeface="Arial" panose="020B0604020202020204" pitchFamily="34" charset="0"/>
              </a:rPr>
              <a:t>Decomposing waste combines with rainwater to produce a liquid called leachate which must be removed from the landfill.</a:t>
            </a:r>
          </a:p>
          <a:p>
            <a:endParaRPr lang="en-AU" dirty="0"/>
          </a:p>
        </p:txBody>
      </p:sp>
      <p:pic>
        <p:nvPicPr>
          <p:cNvPr id="5" name="Picture 2"/>
          <p:cNvPicPr>
            <a:picLocks noGrp="1" noChangeAspect="1" noChangeArrowheads="1"/>
          </p:cNvPicPr>
          <p:nvPr>
            <p:ph sz="half" idx="4294967295"/>
          </p:nvPr>
        </p:nvPicPr>
        <p:blipFill rotWithShape="1">
          <a:blip r:embed="rId3">
            <a:extLst>
              <a:ext uri="{28A0092B-C50C-407E-A947-70E740481C1C}">
                <a14:useLocalDpi xmlns:a14="http://schemas.microsoft.com/office/drawing/2010/main" val="0"/>
              </a:ext>
            </a:extLst>
          </a:blip>
          <a:srcRect b="11402"/>
          <a:stretch/>
        </p:blipFill>
        <p:spPr bwMode="auto">
          <a:xfrm>
            <a:off x="6337239" y="1526687"/>
            <a:ext cx="4699122" cy="3855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63849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38200" y="365125"/>
            <a:ext cx="10515600" cy="1325563"/>
          </a:xfrm>
        </p:spPr>
        <p:txBody>
          <a:bodyPr>
            <a:normAutofit/>
          </a:bodyPr>
          <a:lstStyle/>
          <a:p>
            <a:r>
              <a:rPr lang="en-AU" altLang="en-US" b="1" dirty="0">
                <a:solidFill>
                  <a:srgbClr val="006666"/>
                </a:solidFill>
                <a:latin typeface="Arial" panose="020B0604020202020204" pitchFamily="34" charset="0"/>
                <a:cs typeface="Arial" panose="020B0604020202020204" pitchFamily="34" charset="0"/>
              </a:rPr>
              <a:t>What happens if we run out of landfill space?</a:t>
            </a:r>
            <a:endParaRPr lang="en-AU" b="1" dirty="0">
              <a:solidFill>
                <a:srgbClr val="006666"/>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7947" y="2290816"/>
            <a:ext cx="4145093" cy="4151470"/>
          </a:xfrm>
          <a:prstGeom prst="rect">
            <a:avLst/>
          </a:prstGeom>
        </p:spPr>
      </p:pic>
      <p:sp>
        <p:nvSpPr>
          <p:cNvPr id="6" name="Title 1"/>
          <p:cNvSpPr txBox="1">
            <a:spLocks/>
          </p:cNvSpPr>
          <p:nvPr/>
        </p:nvSpPr>
        <p:spPr>
          <a:xfrm rot="2037403">
            <a:off x="5887720" y="1512892"/>
            <a:ext cx="2321560" cy="1916112"/>
          </a:xfrm>
          <a:prstGeom prst="rect">
            <a:avLst/>
          </a:prstGeom>
          <a:ln>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altLang="en-US" b="1" dirty="0" smtClean="0">
                <a:latin typeface="Arial" panose="020B0604020202020204" pitchFamily="34" charset="0"/>
                <a:cs typeface="Arial" panose="020B0604020202020204" pitchFamily="34" charset="0"/>
              </a:rPr>
              <a:t>FULL</a:t>
            </a:r>
          </a:p>
          <a:p>
            <a:r>
              <a:rPr lang="en-US" sz="2800" b="1" dirty="0" smtClean="0">
                <a:latin typeface="Arial" panose="020B0604020202020204" pitchFamily="34" charset="0"/>
                <a:cs typeface="Arial" panose="020B0604020202020204" pitchFamily="34" charset="0"/>
              </a:rPr>
              <a:t>Next landfill </a:t>
            </a:r>
          </a:p>
          <a:p>
            <a:r>
              <a:rPr lang="en-US" sz="2800" b="1" dirty="0" smtClean="0">
                <a:latin typeface="Arial" panose="020B0604020202020204" pitchFamily="34" charset="0"/>
                <a:cs typeface="Arial" panose="020B0604020202020204" pitchFamily="34" charset="0"/>
              </a:rPr>
              <a:t>384,400km</a:t>
            </a:r>
          </a:p>
          <a:p>
            <a:r>
              <a:rPr lang="en-US" sz="1400" b="1" dirty="0" smtClean="0">
                <a:latin typeface="Arial" panose="020B0604020202020204" pitchFamily="34" charset="0"/>
                <a:cs typeface="Arial" panose="020B0604020202020204" pitchFamily="34" charset="0"/>
              </a:rPr>
              <a:t>(The moon)</a:t>
            </a:r>
            <a:endParaRPr lang="en-AU" sz="1400" b="1" dirty="0">
              <a:latin typeface="Arial" panose="020B0604020202020204" pitchFamily="34" charset="0"/>
              <a:cs typeface="Arial" panose="020B0604020202020204" pitchFamily="34" charset="0"/>
            </a:endParaRPr>
          </a:p>
        </p:txBody>
      </p:sp>
      <p:sp>
        <p:nvSpPr>
          <p:cNvPr id="7" name="Rectangle 6"/>
          <p:cNvSpPr/>
          <p:nvPr/>
        </p:nvSpPr>
        <p:spPr>
          <a:xfrm rot="2126026">
            <a:off x="6049266" y="3178843"/>
            <a:ext cx="413734" cy="81519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Up Arrow 7"/>
          <p:cNvSpPr/>
          <p:nvPr/>
        </p:nvSpPr>
        <p:spPr>
          <a:xfrm rot="2082593">
            <a:off x="7337419" y="3060550"/>
            <a:ext cx="414661" cy="698650"/>
          </a:xfrm>
          <a:prstGeom prst="up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9944959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59333" y="154935"/>
            <a:ext cx="10515600" cy="1325563"/>
          </a:xfrm>
        </p:spPr>
        <p:txBody>
          <a:bodyPr>
            <a:normAutofit/>
          </a:bodyPr>
          <a:lstStyle/>
          <a:p>
            <a:r>
              <a:rPr lang="en-US" b="1" dirty="0">
                <a:solidFill>
                  <a:srgbClr val="006666"/>
                </a:solidFill>
                <a:latin typeface="Arial" panose="020B0604020202020204" pitchFamily="34" charset="0"/>
                <a:cs typeface="Arial" panose="020B0604020202020204" pitchFamily="34" charset="0"/>
              </a:rPr>
              <a:t>The Waste Hierarchy</a:t>
            </a:r>
            <a:endParaRPr lang="en-AU" b="1" dirty="0">
              <a:solidFill>
                <a:srgbClr val="006666"/>
              </a:solidFill>
              <a:latin typeface="Arial" panose="020B0604020202020204" pitchFamily="34" charset="0"/>
              <a:cs typeface="Arial" panose="020B0604020202020204" pitchFamily="34" charset="0"/>
            </a:endParaRPr>
          </a:p>
        </p:txBody>
      </p:sp>
      <p:grpSp>
        <p:nvGrpSpPr>
          <p:cNvPr id="3" name="Group 2"/>
          <p:cNvGrpSpPr/>
          <p:nvPr/>
        </p:nvGrpSpPr>
        <p:grpSpPr>
          <a:xfrm>
            <a:off x="2016831" y="1660798"/>
            <a:ext cx="8459589" cy="4586015"/>
            <a:chOff x="2016831" y="1660798"/>
            <a:chExt cx="8459589" cy="4586015"/>
          </a:xfrm>
        </p:grpSpPr>
        <p:sp>
          <p:nvSpPr>
            <p:cNvPr id="5" name="Content Placeholder 3"/>
            <p:cNvSpPr txBox="1">
              <a:spLocks/>
            </p:cNvSpPr>
            <p:nvPr/>
          </p:nvSpPr>
          <p:spPr>
            <a:xfrm>
              <a:off x="2435931" y="1660798"/>
              <a:ext cx="2593975" cy="369332"/>
            </a:xfrm>
            <a:prstGeom prst="rect">
              <a:avLst/>
            </a:prstGeom>
          </p:spPr>
          <p:txBody>
            <a:bodyP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AU" altLang="en-US" sz="2000" b="1" dirty="0" smtClean="0">
                  <a:latin typeface="Arial" charset="0"/>
                  <a:cs typeface="Arial" charset="0"/>
                </a:rPr>
                <a:t>Most preferred</a:t>
              </a:r>
            </a:p>
          </p:txBody>
        </p:sp>
        <p:sp>
          <p:nvSpPr>
            <p:cNvPr id="6" name="Trapezoid 5"/>
            <p:cNvSpPr/>
            <p:nvPr/>
          </p:nvSpPr>
          <p:spPr bwMode="auto">
            <a:xfrm rot="10800000">
              <a:off x="2016831" y="2122488"/>
              <a:ext cx="3311525" cy="649287"/>
            </a:xfrm>
            <a:prstGeom prst="trapezoid">
              <a:avLst/>
            </a:prstGeom>
            <a:solidFill>
              <a:srgbClr val="009900"/>
            </a:solidFill>
            <a:ln w="9525" cap="flat" cmpd="sng" algn="ctr">
              <a:solidFill>
                <a:srgbClr val="009900"/>
              </a:solidFill>
              <a:prstDash val="solid"/>
              <a:round/>
              <a:headEnd type="none" w="med" len="med"/>
              <a:tailEnd type="none" w="med" len="med"/>
            </a:ln>
            <a:effectLst/>
          </p:spPr>
          <p:txBody>
            <a:bodyPr/>
            <a:lstStyle/>
            <a:p>
              <a:pPr eaLnBrk="0" hangingPunct="0">
                <a:defRPr/>
              </a:pPr>
              <a:endParaRPr lang="en-AU" sz="2400">
                <a:latin typeface="Times" pitchFamily="-112" charset="0"/>
              </a:endParaRPr>
            </a:p>
          </p:txBody>
        </p:sp>
        <p:sp>
          <p:nvSpPr>
            <p:cNvPr id="7" name="Trapezoid 6"/>
            <p:cNvSpPr/>
            <p:nvPr/>
          </p:nvSpPr>
          <p:spPr bwMode="auto">
            <a:xfrm rot="10800000">
              <a:off x="2258131" y="2894013"/>
              <a:ext cx="2881312" cy="679450"/>
            </a:xfrm>
            <a:prstGeom prst="trapezoid">
              <a:avLst/>
            </a:prstGeom>
            <a:solidFill>
              <a:srgbClr val="00B050"/>
            </a:solidFill>
            <a:ln w="9525" cap="flat" cmpd="sng" algn="ctr">
              <a:solidFill>
                <a:srgbClr val="00B050"/>
              </a:solidFill>
              <a:prstDash val="solid"/>
              <a:round/>
              <a:headEnd type="none" w="med" len="med"/>
              <a:tailEnd type="none" w="med" len="med"/>
            </a:ln>
            <a:effectLst/>
          </p:spPr>
          <p:txBody>
            <a:bodyPr/>
            <a:lstStyle/>
            <a:p>
              <a:pPr eaLnBrk="0" hangingPunct="0">
                <a:defRPr/>
              </a:pPr>
              <a:endParaRPr lang="en-AU" sz="2400">
                <a:latin typeface="Times" pitchFamily="-112" charset="0"/>
              </a:endParaRPr>
            </a:p>
          </p:txBody>
        </p:sp>
        <p:sp>
          <p:nvSpPr>
            <p:cNvPr id="8" name="Trapezoid 7"/>
            <p:cNvSpPr/>
            <p:nvPr/>
          </p:nvSpPr>
          <p:spPr bwMode="auto">
            <a:xfrm rot="10800000">
              <a:off x="2488318" y="3676650"/>
              <a:ext cx="2441575" cy="704850"/>
            </a:xfrm>
            <a:prstGeom prst="trapezoid">
              <a:avLst/>
            </a:prstGeom>
            <a:solidFill>
              <a:srgbClr val="92D050"/>
            </a:solidFill>
            <a:ln w="9525" cap="flat" cmpd="sng" algn="ctr">
              <a:solidFill>
                <a:srgbClr val="92D050"/>
              </a:solidFill>
              <a:prstDash val="solid"/>
              <a:round/>
              <a:headEnd type="none" w="med" len="med"/>
              <a:tailEnd type="none" w="med" len="med"/>
            </a:ln>
            <a:effectLst/>
          </p:spPr>
          <p:txBody>
            <a:bodyPr/>
            <a:lstStyle/>
            <a:p>
              <a:pPr eaLnBrk="0" hangingPunct="0">
                <a:defRPr/>
              </a:pPr>
              <a:endParaRPr lang="en-AU" sz="2400">
                <a:latin typeface="Times" pitchFamily="-112" charset="0"/>
              </a:endParaRPr>
            </a:p>
          </p:txBody>
        </p:sp>
        <p:sp>
          <p:nvSpPr>
            <p:cNvPr id="9" name="Trapezoid 8"/>
            <p:cNvSpPr/>
            <p:nvPr/>
          </p:nvSpPr>
          <p:spPr bwMode="auto">
            <a:xfrm rot="10800000">
              <a:off x="2724856" y="4519613"/>
              <a:ext cx="2016125" cy="587375"/>
            </a:xfrm>
            <a:prstGeom prst="trapezoid">
              <a:avLst/>
            </a:prstGeom>
            <a:solidFill>
              <a:srgbClr val="FFC000"/>
            </a:solidFill>
            <a:ln w="9525" cap="flat" cmpd="sng" algn="ctr">
              <a:solidFill>
                <a:srgbClr val="FFC000"/>
              </a:solidFill>
              <a:prstDash val="solid"/>
              <a:round/>
              <a:headEnd type="none" w="med" len="med"/>
              <a:tailEnd type="none" w="med" len="med"/>
            </a:ln>
            <a:effectLst/>
          </p:spPr>
          <p:txBody>
            <a:bodyPr/>
            <a:lstStyle/>
            <a:p>
              <a:pPr eaLnBrk="0" hangingPunct="0">
                <a:defRPr/>
              </a:pPr>
              <a:endParaRPr lang="en-AU" sz="2400">
                <a:latin typeface="Times" pitchFamily="-112" charset="0"/>
              </a:endParaRPr>
            </a:p>
          </p:txBody>
        </p:sp>
        <p:sp>
          <p:nvSpPr>
            <p:cNvPr id="10" name="Trapezoid 9"/>
            <p:cNvSpPr/>
            <p:nvPr/>
          </p:nvSpPr>
          <p:spPr bwMode="auto">
            <a:xfrm rot="10800000">
              <a:off x="2888368" y="5199063"/>
              <a:ext cx="1692275" cy="544512"/>
            </a:xfrm>
            <a:prstGeom prst="trapezoid">
              <a:avLst/>
            </a:prstGeom>
            <a:solidFill>
              <a:srgbClr val="FF0000"/>
            </a:solidFill>
            <a:ln w="9525" cap="flat" cmpd="sng" algn="ctr">
              <a:solidFill>
                <a:srgbClr val="FF0000"/>
              </a:solidFill>
              <a:prstDash val="solid"/>
              <a:round/>
              <a:headEnd type="none" w="med" len="med"/>
              <a:tailEnd type="none" w="med" len="med"/>
            </a:ln>
            <a:effectLst/>
          </p:spPr>
          <p:txBody>
            <a:bodyPr/>
            <a:lstStyle/>
            <a:p>
              <a:pPr eaLnBrk="0" hangingPunct="0">
                <a:defRPr/>
              </a:pPr>
              <a:endParaRPr lang="en-AU" sz="2400">
                <a:latin typeface="Times" pitchFamily="-112" charset="0"/>
              </a:endParaRPr>
            </a:p>
          </p:txBody>
        </p:sp>
        <p:sp>
          <p:nvSpPr>
            <p:cNvPr id="11" name="TextBox 10"/>
            <p:cNvSpPr txBox="1">
              <a:spLocks noChangeArrowheads="1"/>
            </p:cNvSpPr>
            <p:nvPr/>
          </p:nvSpPr>
          <p:spPr bwMode="auto">
            <a:xfrm>
              <a:off x="2663142" y="5846763"/>
              <a:ext cx="2089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a:solidFill>
                    <a:schemeClr val="tx1"/>
                  </a:solidFill>
                  <a:latin typeface="Arial" charset="0"/>
                  <a:cs typeface="Arial" charset="0"/>
                </a:defRPr>
              </a:lvl1pPr>
              <a:lvl2pPr marL="742950" indent="-285750" eaLnBrk="0" hangingPunct="0">
                <a:spcBef>
                  <a:spcPct val="20000"/>
                </a:spcBef>
                <a:buClr>
                  <a:schemeClr val="bg1"/>
                </a:buClr>
                <a:buFont typeface="Arial" charset="0"/>
                <a:buChar char="•"/>
                <a:defRPr>
                  <a:solidFill>
                    <a:schemeClr val="tx1"/>
                  </a:solidFill>
                  <a:latin typeface="Arial" charset="0"/>
                  <a:cs typeface="Arial" charset="0"/>
                </a:defRPr>
              </a:lvl2pPr>
              <a:lvl3pPr marL="1143000" indent="-228600" defTabSz="258763" eaLnBrk="0" hangingPunct="0">
                <a:spcBef>
                  <a:spcPct val="20000"/>
                </a:spcBef>
                <a:buFont typeface="Arial" charset="0"/>
                <a:buChar char="•"/>
                <a:defRPr>
                  <a:solidFill>
                    <a:schemeClr val="tx1"/>
                  </a:solidFill>
                  <a:latin typeface="Arial" charset="0"/>
                  <a:cs typeface="Arial" charset="0"/>
                </a:defRPr>
              </a:lvl3pPr>
              <a:lvl4pPr marL="1600200" indent="-228600" eaLnBrk="0" hangingPunct="0">
                <a:spcBef>
                  <a:spcPct val="20000"/>
                </a:spcBef>
                <a:buFont typeface="Arial" charset="0"/>
                <a:buChar char="–"/>
                <a:defRPr>
                  <a:solidFill>
                    <a:schemeClr val="tx1"/>
                  </a:solidFill>
                  <a:latin typeface="Arial" charset="0"/>
                  <a:cs typeface="Arial" charset="0"/>
                </a:defRPr>
              </a:lvl4pPr>
              <a:lvl5pPr marL="2057400" indent="-228600" eaLnBrk="0" hangingPunct="0">
                <a:spcBef>
                  <a:spcPct val="20000"/>
                </a:spcBef>
                <a:buFont typeface="Arial" charset="0"/>
                <a:buChar char="»"/>
                <a:defRPr>
                  <a:solidFill>
                    <a:schemeClr val="tx1"/>
                  </a:solidFill>
                  <a:latin typeface="Arial" charset="0"/>
                  <a:cs typeface="Arial" charset="0"/>
                </a:defRPr>
              </a:lvl5pPr>
              <a:lvl6pPr marL="2514600" indent="-228600" defTabSz="457200" eaLnBrk="0" fontAlgn="base" hangingPunct="0">
                <a:spcBef>
                  <a:spcPct val="20000"/>
                </a:spcBef>
                <a:spcAft>
                  <a:spcPct val="0"/>
                </a:spcAft>
                <a:buFont typeface="Arial" charset="0"/>
                <a:buChar char="»"/>
                <a:defRPr>
                  <a:solidFill>
                    <a:schemeClr val="tx1"/>
                  </a:solidFill>
                  <a:latin typeface="Arial" charset="0"/>
                  <a:cs typeface="Arial" charset="0"/>
                </a:defRPr>
              </a:lvl6pPr>
              <a:lvl7pPr marL="2971800" indent="-228600" defTabSz="457200" eaLnBrk="0" fontAlgn="base" hangingPunct="0">
                <a:spcBef>
                  <a:spcPct val="20000"/>
                </a:spcBef>
                <a:spcAft>
                  <a:spcPct val="0"/>
                </a:spcAft>
                <a:buFont typeface="Arial" charset="0"/>
                <a:buChar char="»"/>
                <a:defRPr>
                  <a:solidFill>
                    <a:schemeClr val="tx1"/>
                  </a:solidFill>
                  <a:latin typeface="Arial" charset="0"/>
                  <a:cs typeface="Arial" charset="0"/>
                </a:defRPr>
              </a:lvl7pPr>
              <a:lvl8pPr marL="3429000" indent="-228600" defTabSz="457200" eaLnBrk="0" fontAlgn="base" hangingPunct="0">
                <a:spcBef>
                  <a:spcPct val="20000"/>
                </a:spcBef>
                <a:spcAft>
                  <a:spcPct val="0"/>
                </a:spcAft>
                <a:buFont typeface="Arial" charset="0"/>
                <a:buChar char="»"/>
                <a:defRPr>
                  <a:solidFill>
                    <a:schemeClr val="tx1"/>
                  </a:solidFill>
                  <a:latin typeface="Arial" charset="0"/>
                  <a:cs typeface="Arial" charset="0"/>
                </a:defRPr>
              </a:lvl8pPr>
              <a:lvl9pPr marL="3886200" indent="-228600" defTabSz="457200" eaLnBrk="0" fontAlgn="base" hangingPunct="0">
                <a:spcBef>
                  <a:spcPct val="20000"/>
                </a:spcBef>
                <a:spcAft>
                  <a:spcPct val="0"/>
                </a:spcAft>
                <a:buFont typeface="Arial" charset="0"/>
                <a:buChar char="»"/>
                <a:defRPr>
                  <a:solidFill>
                    <a:schemeClr val="tx1"/>
                  </a:solidFill>
                  <a:latin typeface="Arial" charset="0"/>
                  <a:cs typeface="Arial" charset="0"/>
                </a:defRPr>
              </a:lvl9pPr>
            </a:lstStyle>
            <a:p>
              <a:pPr eaLnBrk="1" hangingPunct="1">
                <a:spcBef>
                  <a:spcPct val="0"/>
                </a:spcBef>
              </a:pPr>
              <a:r>
                <a:rPr lang="en-AU" altLang="en-US" sz="2000" b="1" dirty="0"/>
                <a:t>Least preferred</a:t>
              </a:r>
            </a:p>
          </p:txBody>
        </p:sp>
        <p:grpSp>
          <p:nvGrpSpPr>
            <p:cNvPr id="12" name="Group 12"/>
            <p:cNvGrpSpPr>
              <a:grpSpLocks/>
            </p:cNvGrpSpPr>
            <p:nvPr/>
          </p:nvGrpSpPr>
          <p:grpSpPr bwMode="auto">
            <a:xfrm>
              <a:off x="5369433" y="2441575"/>
              <a:ext cx="647700" cy="3173413"/>
              <a:chOff x="4283968" y="2852936"/>
              <a:chExt cx="648072" cy="3173495"/>
            </a:xfrm>
          </p:grpSpPr>
          <p:sp>
            <p:nvSpPr>
              <p:cNvPr id="13" name="Right Arrow 12"/>
              <p:cNvSpPr/>
              <p:nvPr/>
            </p:nvSpPr>
            <p:spPr bwMode="auto">
              <a:xfrm>
                <a:off x="4283968" y="2852936"/>
                <a:ext cx="648072" cy="220669"/>
              </a:xfrm>
              <a:prstGeom prst="rightArrow">
                <a:avLst/>
              </a:prstGeom>
              <a:solidFill>
                <a:srgbClr val="009900"/>
              </a:solidFill>
              <a:ln w="9525" cap="flat" cmpd="sng" algn="ctr">
                <a:solidFill>
                  <a:srgbClr val="009900"/>
                </a:solidFill>
                <a:prstDash val="solid"/>
                <a:round/>
                <a:headEnd type="none" w="med" len="med"/>
                <a:tailEnd type="none" w="med" len="med"/>
              </a:ln>
              <a:effectLst/>
            </p:spPr>
            <p:txBody>
              <a:bodyPr/>
              <a:lstStyle/>
              <a:p>
                <a:pPr eaLnBrk="0" hangingPunct="0">
                  <a:defRPr/>
                </a:pPr>
                <a:endParaRPr lang="en-AU" sz="2400">
                  <a:latin typeface="Times" pitchFamily="-112" charset="0"/>
                </a:endParaRPr>
              </a:p>
            </p:txBody>
          </p:sp>
          <p:sp>
            <p:nvSpPr>
              <p:cNvPr id="14" name="Right Arrow 14"/>
              <p:cNvSpPr>
                <a:spLocks noChangeArrowheads="1"/>
              </p:cNvSpPr>
              <p:nvPr/>
            </p:nvSpPr>
            <p:spPr bwMode="auto">
              <a:xfrm>
                <a:off x="4283968" y="3645024"/>
                <a:ext cx="648072" cy="221167"/>
              </a:xfrm>
              <a:prstGeom prst="rightArrow">
                <a:avLst>
                  <a:gd name="adj1" fmla="val 50000"/>
                  <a:gd name="adj2" fmla="val 50004"/>
                </a:avLst>
              </a:prstGeom>
              <a:solidFill>
                <a:srgbClr val="00B050"/>
              </a:solidFill>
              <a:ln w="9525" algn="ctr">
                <a:solidFill>
                  <a:srgbClr val="00B050"/>
                </a:solidFill>
                <a:round/>
                <a:headEnd/>
                <a:tailEnd/>
              </a:ln>
            </p:spPr>
            <p:txBody>
              <a:bodyPr/>
              <a:lstStyle>
                <a:lvl1pPr eaLnBrk="0" hangingPunct="0">
                  <a:spcBef>
                    <a:spcPct val="20000"/>
                  </a:spcBef>
                  <a:defRPr>
                    <a:solidFill>
                      <a:schemeClr val="tx1"/>
                    </a:solidFill>
                    <a:latin typeface="Arial" charset="0"/>
                    <a:cs typeface="Arial" charset="0"/>
                  </a:defRPr>
                </a:lvl1pPr>
                <a:lvl2pPr marL="742950" indent="-285750" eaLnBrk="0" hangingPunct="0">
                  <a:spcBef>
                    <a:spcPct val="20000"/>
                  </a:spcBef>
                  <a:buClr>
                    <a:schemeClr val="bg1"/>
                  </a:buClr>
                  <a:buFont typeface="Arial" charset="0"/>
                  <a:buChar char="•"/>
                  <a:defRPr>
                    <a:solidFill>
                      <a:schemeClr val="tx1"/>
                    </a:solidFill>
                    <a:latin typeface="Arial" charset="0"/>
                    <a:cs typeface="Arial" charset="0"/>
                  </a:defRPr>
                </a:lvl2pPr>
                <a:lvl3pPr marL="1143000" indent="-228600" defTabSz="258763" eaLnBrk="0" hangingPunct="0">
                  <a:spcBef>
                    <a:spcPct val="20000"/>
                  </a:spcBef>
                  <a:buFont typeface="Arial" charset="0"/>
                  <a:buChar char="•"/>
                  <a:defRPr>
                    <a:solidFill>
                      <a:schemeClr val="tx1"/>
                    </a:solidFill>
                    <a:latin typeface="Arial" charset="0"/>
                    <a:cs typeface="Arial" charset="0"/>
                  </a:defRPr>
                </a:lvl3pPr>
                <a:lvl4pPr marL="1600200" indent="-228600" eaLnBrk="0" hangingPunct="0">
                  <a:spcBef>
                    <a:spcPct val="20000"/>
                  </a:spcBef>
                  <a:buFont typeface="Arial" charset="0"/>
                  <a:buChar char="–"/>
                  <a:defRPr>
                    <a:solidFill>
                      <a:schemeClr val="tx1"/>
                    </a:solidFill>
                    <a:latin typeface="Arial" charset="0"/>
                    <a:cs typeface="Arial" charset="0"/>
                  </a:defRPr>
                </a:lvl4pPr>
                <a:lvl5pPr marL="2057400" indent="-228600" eaLnBrk="0" hangingPunct="0">
                  <a:spcBef>
                    <a:spcPct val="20000"/>
                  </a:spcBef>
                  <a:buFont typeface="Arial" charset="0"/>
                  <a:buChar char="»"/>
                  <a:defRPr>
                    <a:solidFill>
                      <a:schemeClr val="tx1"/>
                    </a:solidFill>
                    <a:latin typeface="Arial" charset="0"/>
                    <a:cs typeface="Arial" charset="0"/>
                  </a:defRPr>
                </a:lvl5pPr>
                <a:lvl6pPr marL="2514600" indent="-228600" defTabSz="457200" eaLnBrk="0" fontAlgn="base" hangingPunct="0">
                  <a:spcBef>
                    <a:spcPct val="20000"/>
                  </a:spcBef>
                  <a:spcAft>
                    <a:spcPct val="0"/>
                  </a:spcAft>
                  <a:buFont typeface="Arial" charset="0"/>
                  <a:buChar char="»"/>
                  <a:defRPr>
                    <a:solidFill>
                      <a:schemeClr val="tx1"/>
                    </a:solidFill>
                    <a:latin typeface="Arial" charset="0"/>
                    <a:cs typeface="Arial" charset="0"/>
                  </a:defRPr>
                </a:lvl6pPr>
                <a:lvl7pPr marL="2971800" indent="-228600" defTabSz="457200" eaLnBrk="0" fontAlgn="base" hangingPunct="0">
                  <a:spcBef>
                    <a:spcPct val="20000"/>
                  </a:spcBef>
                  <a:spcAft>
                    <a:spcPct val="0"/>
                  </a:spcAft>
                  <a:buFont typeface="Arial" charset="0"/>
                  <a:buChar char="»"/>
                  <a:defRPr>
                    <a:solidFill>
                      <a:schemeClr val="tx1"/>
                    </a:solidFill>
                    <a:latin typeface="Arial" charset="0"/>
                    <a:cs typeface="Arial" charset="0"/>
                  </a:defRPr>
                </a:lvl7pPr>
                <a:lvl8pPr marL="3429000" indent="-228600" defTabSz="457200" eaLnBrk="0" fontAlgn="base" hangingPunct="0">
                  <a:spcBef>
                    <a:spcPct val="20000"/>
                  </a:spcBef>
                  <a:spcAft>
                    <a:spcPct val="0"/>
                  </a:spcAft>
                  <a:buFont typeface="Arial" charset="0"/>
                  <a:buChar char="»"/>
                  <a:defRPr>
                    <a:solidFill>
                      <a:schemeClr val="tx1"/>
                    </a:solidFill>
                    <a:latin typeface="Arial" charset="0"/>
                    <a:cs typeface="Arial" charset="0"/>
                  </a:defRPr>
                </a:lvl8pPr>
                <a:lvl9pPr marL="3886200" indent="-228600" defTabSz="457200" eaLnBrk="0" fontAlgn="base" hangingPunct="0">
                  <a:spcBef>
                    <a:spcPct val="20000"/>
                  </a:spcBef>
                  <a:spcAft>
                    <a:spcPct val="0"/>
                  </a:spcAft>
                  <a:buFont typeface="Arial" charset="0"/>
                  <a:buChar char="»"/>
                  <a:defRPr>
                    <a:solidFill>
                      <a:schemeClr val="tx1"/>
                    </a:solidFill>
                    <a:latin typeface="Arial" charset="0"/>
                    <a:cs typeface="Arial" charset="0"/>
                  </a:defRPr>
                </a:lvl9pPr>
              </a:lstStyle>
              <a:p>
                <a:pPr>
                  <a:spcBef>
                    <a:spcPct val="0"/>
                  </a:spcBef>
                </a:pPr>
                <a:endParaRPr lang="en-US" altLang="en-US" sz="2400">
                  <a:latin typeface="Times" pitchFamily="18" charset="0"/>
                </a:endParaRPr>
              </a:p>
            </p:txBody>
          </p:sp>
          <p:sp>
            <p:nvSpPr>
              <p:cNvPr id="15" name="Right Arrow 15"/>
              <p:cNvSpPr>
                <a:spLocks noChangeArrowheads="1"/>
              </p:cNvSpPr>
              <p:nvPr/>
            </p:nvSpPr>
            <p:spPr bwMode="auto">
              <a:xfrm>
                <a:off x="4283968" y="4365104"/>
                <a:ext cx="648072" cy="221167"/>
              </a:xfrm>
              <a:prstGeom prst="rightArrow">
                <a:avLst>
                  <a:gd name="adj1" fmla="val 50000"/>
                  <a:gd name="adj2" fmla="val 50004"/>
                </a:avLst>
              </a:prstGeom>
              <a:solidFill>
                <a:srgbClr val="92D050"/>
              </a:solidFill>
              <a:ln w="9525" algn="ctr">
                <a:solidFill>
                  <a:srgbClr val="92D050"/>
                </a:solidFill>
                <a:round/>
                <a:headEnd/>
                <a:tailEnd/>
              </a:ln>
            </p:spPr>
            <p:txBody>
              <a:bodyPr/>
              <a:lstStyle>
                <a:lvl1pPr eaLnBrk="0" hangingPunct="0">
                  <a:spcBef>
                    <a:spcPct val="20000"/>
                  </a:spcBef>
                  <a:defRPr>
                    <a:solidFill>
                      <a:schemeClr val="tx1"/>
                    </a:solidFill>
                    <a:latin typeface="Arial" charset="0"/>
                    <a:cs typeface="Arial" charset="0"/>
                  </a:defRPr>
                </a:lvl1pPr>
                <a:lvl2pPr marL="742950" indent="-285750" eaLnBrk="0" hangingPunct="0">
                  <a:spcBef>
                    <a:spcPct val="20000"/>
                  </a:spcBef>
                  <a:buClr>
                    <a:schemeClr val="bg1"/>
                  </a:buClr>
                  <a:buFont typeface="Arial" charset="0"/>
                  <a:buChar char="•"/>
                  <a:defRPr>
                    <a:solidFill>
                      <a:schemeClr val="tx1"/>
                    </a:solidFill>
                    <a:latin typeface="Arial" charset="0"/>
                    <a:cs typeface="Arial" charset="0"/>
                  </a:defRPr>
                </a:lvl2pPr>
                <a:lvl3pPr marL="1143000" indent="-228600" defTabSz="258763" eaLnBrk="0" hangingPunct="0">
                  <a:spcBef>
                    <a:spcPct val="20000"/>
                  </a:spcBef>
                  <a:buFont typeface="Arial" charset="0"/>
                  <a:buChar char="•"/>
                  <a:defRPr>
                    <a:solidFill>
                      <a:schemeClr val="tx1"/>
                    </a:solidFill>
                    <a:latin typeface="Arial" charset="0"/>
                    <a:cs typeface="Arial" charset="0"/>
                  </a:defRPr>
                </a:lvl3pPr>
                <a:lvl4pPr marL="1600200" indent="-228600" eaLnBrk="0" hangingPunct="0">
                  <a:spcBef>
                    <a:spcPct val="20000"/>
                  </a:spcBef>
                  <a:buFont typeface="Arial" charset="0"/>
                  <a:buChar char="–"/>
                  <a:defRPr>
                    <a:solidFill>
                      <a:schemeClr val="tx1"/>
                    </a:solidFill>
                    <a:latin typeface="Arial" charset="0"/>
                    <a:cs typeface="Arial" charset="0"/>
                  </a:defRPr>
                </a:lvl4pPr>
                <a:lvl5pPr marL="2057400" indent="-228600" eaLnBrk="0" hangingPunct="0">
                  <a:spcBef>
                    <a:spcPct val="20000"/>
                  </a:spcBef>
                  <a:buFont typeface="Arial" charset="0"/>
                  <a:buChar char="»"/>
                  <a:defRPr>
                    <a:solidFill>
                      <a:schemeClr val="tx1"/>
                    </a:solidFill>
                    <a:latin typeface="Arial" charset="0"/>
                    <a:cs typeface="Arial" charset="0"/>
                  </a:defRPr>
                </a:lvl5pPr>
                <a:lvl6pPr marL="2514600" indent="-228600" defTabSz="457200" eaLnBrk="0" fontAlgn="base" hangingPunct="0">
                  <a:spcBef>
                    <a:spcPct val="20000"/>
                  </a:spcBef>
                  <a:spcAft>
                    <a:spcPct val="0"/>
                  </a:spcAft>
                  <a:buFont typeface="Arial" charset="0"/>
                  <a:buChar char="»"/>
                  <a:defRPr>
                    <a:solidFill>
                      <a:schemeClr val="tx1"/>
                    </a:solidFill>
                    <a:latin typeface="Arial" charset="0"/>
                    <a:cs typeface="Arial" charset="0"/>
                  </a:defRPr>
                </a:lvl6pPr>
                <a:lvl7pPr marL="2971800" indent="-228600" defTabSz="457200" eaLnBrk="0" fontAlgn="base" hangingPunct="0">
                  <a:spcBef>
                    <a:spcPct val="20000"/>
                  </a:spcBef>
                  <a:spcAft>
                    <a:spcPct val="0"/>
                  </a:spcAft>
                  <a:buFont typeface="Arial" charset="0"/>
                  <a:buChar char="»"/>
                  <a:defRPr>
                    <a:solidFill>
                      <a:schemeClr val="tx1"/>
                    </a:solidFill>
                    <a:latin typeface="Arial" charset="0"/>
                    <a:cs typeface="Arial" charset="0"/>
                  </a:defRPr>
                </a:lvl7pPr>
                <a:lvl8pPr marL="3429000" indent="-228600" defTabSz="457200" eaLnBrk="0" fontAlgn="base" hangingPunct="0">
                  <a:spcBef>
                    <a:spcPct val="20000"/>
                  </a:spcBef>
                  <a:spcAft>
                    <a:spcPct val="0"/>
                  </a:spcAft>
                  <a:buFont typeface="Arial" charset="0"/>
                  <a:buChar char="»"/>
                  <a:defRPr>
                    <a:solidFill>
                      <a:schemeClr val="tx1"/>
                    </a:solidFill>
                    <a:latin typeface="Arial" charset="0"/>
                    <a:cs typeface="Arial" charset="0"/>
                  </a:defRPr>
                </a:lvl8pPr>
                <a:lvl9pPr marL="3886200" indent="-228600" defTabSz="457200" eaLnBrk="0" fontAlgn="base" hangingPunct="0">
                  <a:spcBef>
                    <a:spcPct val="20000"/>
                  </a:spcBef>
                  <a:spcAft>
                    <a:spcPct val="0"/>
                  </a:spcAft>
                  <a:buFont typeface="Arial" charset="0"/>
                  <a:buChar char="»"/>
                  <a:defRPr>
                    <a:solidFill>
                      <a:schemeClr val="tx1"/>
                    </a:solidFill>
                    <a:latin typeface="Arial" charset="0"/>
                    <a:cs typeface="Arial" charset="0"/>
                  </a:defRPr>
                </a:lvl9pPr>
              </a:lstStyle>
              <a:p>
                <a:pPr>
                  <a:spcBef>
                    <a:spcPct val="0"/>
                  </a:spcBef>
                </a:pPr>
                <a:endParaRPr lang="en-US" altLang="en-US" sz="2400">
                  <a:latin typeface="Times" pitchFamily="18" charset="0"/>
                </a:endParaRPr>
              </a:p>
            </p:txBody>
          </p:sp>
          <p:sp>
            <p:nvSpPr>
              <p:cNvPr id="16" name="Right Arrow 16"/>
              <p:cNvSpPr>
                <a:spLocks noChangeArrowheads="1"/>
              </p:cNvSpPr>
              <p:nvPr/>
            </p:nvSpPr>
            <p:spPr bwMode="auto">
              <a:xfrm>
                <a:off x="4283968" y="5013176"/>
                <a:ext cx="648072" cy="221167"/>
              </a:xfrm>
              <a:prstGeom prst="rightArrow">
                <a:avLst>
                  <a:gd name="adj1" fmla="val 50000"/>
                  <a:gd name="adj2" fmla="val 50004"/>
                </a:avLst>
              </a:prstGeom>
              <a:solidFill>
                <a:srgbClr val="FFC000"/>
              </a:solidFill>
              <a:ln w="9525" algn="ctr">
                <a:solidFill>
                  <a:srgbClr val="FFC000"/>
                </a:solidFill>
                <a:round/>
                <a:headEnd/>
                <a:tailEnd/>
              </a:ln>
            </p:spPr>
            <p:txBody>
              <a:bodyPr/>
              <a:lstStyle>
                <a:lvl1pPr eaLnBrk="0" hangingPunct="0">
                  <a:spcBef>
                    <a:spcPct val="20000"/>
                  </a:spcBef>
                  <a:defRPr>
                    <a:solidFill>
                      <a:schemeClr val="tx1"/>
                    </a:solidFill>
                    <a:latin typeface="Arial" charset="0"/>
                    <a:cs typeface="Arial" charset="0"/>
                  </a:defRPr>
                </a:lvl1pPr>
                <a:lvl2pPr marL="742950" indent="-285750" eaLnBrk="0" hangingPunct="0">
                  <a:spcBef>
                    <a:spcPct val="20000"/>
                  </a:spcBef>
                  <a:buClr>
                    <a:schemeClr val="bg1"/>
                  </a:buClr>
                  <a:buFont typeface="Arial" charset="0"/>
                  <a:buChar char="•"/>
                  <a:defRPr>
                    <a:solidFill>
                      <a:schemeClr val="tx1"/>
                    </a:solidFill>
                    <a:latin typeface="Arial" charset="0"/>
                    <a:cs typeface="Arial" charset="0"/>
                  </a:defRPr>
                </a:lvl2pPr>
                <a:lvl3pPr marL="1143000" indent="-228600" defTabSz="258763" eaLnBrk="0" hangingPunct="0">
                  <a:spcBef>
                    <a:spcPct val="20000"/>
                  </a:spcBef>
                  <a:buFont typeface="Arial" charset="0"/>
                  <a:buChar char="•"/>
                  <a:defRPr>
                    <a:solidFill>
                      <a:schemeClr val="tx1"/>
                    </a:solidFill>
                    <a:latin typeface="Arial" charset="0"/>
                    <a:cs typeface="Arial" charset="0"/>
                  </a:defRPr>
                </a:lvl3pPr>
                <a:lvl4pPr marL="1600200" indent="-228600" eaLnBrk="0" hangingPunct="0">
                  <a:spcBef>
                    <a:spcPct val="20000"/>
                  </a:spcBef>
                  <a:buFont typeface="Arial" charset="0"/>
                  <a:buChar char="–"/>
                  <a:defRPr>
                    <a:solidFill>
                      <a:schemeClr val="tx1"/>
                    </a:solidFill>
                    <a:latin typeface="Arial" charset="0"/>
                    <a:cs typeface="Arial" charset="0"/>
                  </a:defRPr>
                </a:lvl4pPr>
                <a:lvl5pPr marL="2057400" indent="-228600" eaLnBrk="0" hangingPunct="0">
                  <a:spcBef>
                    <a:spcPct val="20000"/>
                  </a:spcBef>
                  <a:buFont typeface="Arial" charset="0"/>
                  <a:buChar char="»"/>
                  <a:defRPr>
                    <a:solidFill>
                      <a:schemeClr val="tx1"/>
                    </a:solidFill>
                    <a:latin typeface="Arial" charset="0"/>
                    <a:cs typeface="Arial" charset="0"/>
                  </a:defRPr>
                </a:lvl5pPr>
                <a:lvl6pPr marL="2514600" indent="-228600" defTabSz="457200" eaLnBrk="0" fontAlgn="base" hangingPunct="0">
                  <a:spcBef>
                    <a:spcPct val="20000"/>
                  </a:spcBef>
                  <a:spcAft>
                    <a:spcPct val="0"/>
                  </a:spcAft>
                  <a:buFont typeface="Arial" charset="0"/>
                  <a:buChar char="»"/>
                  <a:defRPr>
                    <a:solidFill>
                      <a:schemeClr val="tx1"/>
                    </a:solidFill>
                    <a:latin typeface="Arial" charset="0"/>
                    <a:cs typeface="Arial" charset="0"/>
                  </a:defRPr>
                </a:lvl6pPr>
                <a:lvl7pPr marL="2971800" indent="-228600" defTabSz="457200" eaLnBrk="0" fontAlgn="base" hangingPunct="0">
                  <a:spcBef>
                    <a:spcPct val="20000"/>
                  </a:spcBef>
                  <a:spcAft>
                    <a:spcPct val="0"/>
                  </a:spcAft>
                  <a:buFont typeface="Arial" charset="0"/>
                  <a:buChar char="»"/>
                  <a:defRPr>
                    <a:solidFill>
                      <a:schemeClr val="tx1"/>
                    </a:solidFill>
                    <a:latin typeface="Arial" charset="0"/>
                    <a:cs typeface="Arial" charset="0"/>
                  </a:defRPr>
                </a:lvl7pPr>
                <a:lvl8pPr marL="3429000" indent="-228600" defTabSz="457200" eaLnBrk="0" fontAlgn="base" hangingPunct="0">
                  <a:spcBef>
                    <a:spcPct val="20000"/>
                  </a:spcBef>
                  <a:spcAft>
                    <a:spcPct val="0"/>
                  </a:spcAft>
                  <a:buFont typeface="Arial" charset="0"/>
                  <a:buChar char="»"/>
                  <a:defRPr>
                    <a:solidFill>
                      <a:schemeClr val="tx1"/>
                    </a:solidFill>
                    <a:latin typeface="Arial" charset="0"/>
                    <a:cs typeface="Arial" charset="0"/>
                  </a:defRPr>
                </a:lvl8pPr>
                <a:lvl9pPr marL="3886200" indent="-228600" defTabSz="457200" eaLnBrk="0" fontAlgn="base" hangingPunct="0">
                  <a:spcBef>
                    <a:spcPct val="20000"/>
                  </a:spcBef>
                  <a:spcAft>
                    <a:spcPct val="0"/>
                  </a:spcAft>
                  <a:buFont typeface="Arial" charset="0"/>
                  <a:buChar char="»"/>
                  <a:defRPr>
                    <a:solidFill>
                      <a:schemeClr val="tx1"/>
                    </a:solidFill>
                    <a:latin typeface="Arial" charset="0"/>
                    <a:cs typeface="Arial" charset="0"/>
                  </a:defRPr>
                </a:lvl9pPr>
              </a:lstStyle>
              <a:p>
                <a:pPr>
                  <a:spcBef>
                    <a:spcPct val="0"/>
                  </a:spcBef>
                </a:pPr>
                <a:endParaRPr lang="en-US" altLang="en-US" sz="2400">
                  <a:latin typeface="Times" pitchFamily="18" charset="0"/>
                </a:endParaRPr>
              </a:p>
            </p:txBody>
          </p:sp>
          <p:sp>
            <p:nvSpPr>
              <p:cNvPr id="17" name="Right Arrow 17"/>
              <p:cNvSpPr>
                <a:spLocks noChangeArrowheads="1"/>
              </p:cNvSpPr>
              <p:nvPr/>
            </p:nvSpPr>
            <p:spPr bwMode="auto">
              <a:xfrm>
                <a:off x="4283968" y="5805264"/>
                <a:ext cx="648072" cy="221167"/>
              </a:xfrm>
              <a:prstGeom prst="rightArrow">
                <a:avLst>
                  <a:gd name="adj1" fmla="val 50000"/>
                  <a:gd name="adj2" fmla="val 50004"/>
                </a:avLst>
              </a:prstGeom>
              <a:solidFill>
                <a:srgbClr val="FF0000"/>
              </a:solidFill>
              <a:ln w="9525" algn="ctr">
                <a:solidFill>
                  <a:srgbClr val="FF0000"/>
                </a:solidFill>
                <a:round/>
                <a:headEnd/>
                <a:tailEnd/>
              </a:ln>
            </p:spPr>
            <p:txBody>
              <a:bodyPr/>
              <a:lstStyle>
                <a:lvl1pPr eaLnBrk="0" hangingPunct="0">
                  <a:spcBef>
                    <a:spcPct val="20000"/>
                  </a:spcBef>
                  <a:defRPr>
                    <a:solidFill>
                      <a:schemeClr val="tx1"/>
                    </a:solidFill>
                    <a:latin typeface="Arial" charset="0"/>
                    <a:cs typeface="Arial" charset="0"/>
                  </a:defRPr>
                </a:lvl1pPr>
                <a:lvl2pPr marL="742950" indent="-285750" eaLnBrk="0" hangingPunct="0">
                  <a:spcBef>
                    <a:spcPct val="20000"/>
                  </a:spcBef>
                  <a:buClr>
                    <a:schemeClr val="bg1"/>
                  </a:buClr>
                  <a:buFont typeface="Arial" charset="0"/>
                  <a:buChar char="•"/>
                  <a:defRPr>
                    <a:solidFill>
                      <a:schemeClr val="tx1"/>
                    </a:solidFill>
                    <a:latin typeface="Arial" charset="0"/>
                    <a:cs typeface="Arial" charset="0"/>
                  </a:defRPr>
                </a:lvl2pPr>
                <a:lvl3pPr marL="1143000" indent="-228600" defTabSz="258763" eaLnBrk="0" hangingPunct="0">
                  <a:spcBef>
                    <a:spcPct val="20000"/>
                  </a:spcBef>
                  <a:buFont typeface="Arial" charset="0"/>
                  <a:buChar char="•"/>
                  <a:defRPr>
                    <a:solidFill>
                      <a:schemeClr val="tx1"/>
                    </a:solidFill>
                    <a:latin typeface="Arial" charset="0"/>
                    <a:cs typeface="Arial" charset="0"/>
                  </a:defRPr>
                </a:lvl3pPr>
                <a:lvl4pPr marL="1600200" indent="-228600" eaLnBrk="0" hangingPunct="0">
                  <a:spcBef>
                    <a:spcPct val="20000"/>
                  </a:spcBef>
                  <a:buFont typeface="Arial" charset="0"/>
                  <a:buChar char="–"/>
                  <a:defRPr>
                    <a:solidFill>
                      <a:schemeClr val="tx1"/>
                    </a:solidFill>
                    <a:latin typeface="Arial" charset="0"/>
                    <a:cs typeface="Arial" charset="0"/>
                  </a:defRPr>
                </a:lvl4pPr>
                <a:lvl5pPr marL="2057400" indent="-228600" eaLnBrk="0" hangingPunct="0">
                  <a:spcBef>
                    <a:spcPct val="20000"/>
                  </a:spcBef>
                  <a:buFont typeface="Arial" charset="0"/>
                  <a:buChar char="»"/>
                  <a:defRPr>
                    <a:solidFill>
                      <a:schemeClr val="tx1"/>
                    </a:solidFill>
                    <a:latin typeface="Arial" charset="0"/>
                    <a:cs typeface="Arial" charset="0"/>
                  </a:defRPr>
                </a:lvl5pPr>
                <a:lvl6pPr marL="2514600" indent="-228600" defTabSz="457200" eaLnBrk="0" fontAlgn="base" hangingPunct="0">
                  <a:spcBef>
                    <a:spcPct val="20000"/>
                  </a:spcBef>
                  <a:spcAft>
                    <a:spcPct val="0"/>
                  </a:spcAft>
                  <a:buFont typeface="Arial" charset="0"/>
                  <a:buChar char="»"/>
                  <a:defRPr>
                    <a:solidFill>
                      <a:schemeClr val="tx1"/>
                    </a:solidFill>
                    <a:latin typeface="Arial" charset="0"/>
                    <a:cs typeface="Arial" charset="0"/>
                  </a:defRPr>
                </a:lvl6pPr>
                <a:lvl7pPr marL="2971800" indent="-228600" defTabSz="457200" eaLnBrk="0" fontAlgn="base" hangingPunct="0">
                  <a:spcBef>
                    <a:spcPct val="20000"/>
                  </a:spcBef>
                  <a:spcAft>
                    <a:spcPct val="0"/>
                  </a:spcAft>
                  <a:buFont typeface="Arial" charset="0"/>
                  <a:buChar char="»"/>
                  <a:defRPr>
                    <a:solidFill>
                      <a:schemeClr val="tx1"/>
                    </a:solidFill>
                    <a:latin typeface="Arial" charset="0"/>
                    <a:cs typeface="Arial" charset="0"/>
                  </a:defRPr>
                </a:lvl7pPr>
                <a:lvl8pPr marL="3429000" indent="-228600" defTabSz="457200" eaLnBrk="0" fontAlgn="base" hangingPunct="0">
                  <a:spcBef>
                    <a:spcPct val="20000"/>
                  </a:spcBef>
                  <a:spcAft>
                    <a:spcPct val="0"/>
                  </a:spcAft>
                  <a:buFont typeface="Arial" charset="0"/>
                  <a:buChar char="»"/>
                  <a:defRPr>
                    <a:solidFill>
                      <a:schemeClr val="tx1"/>
                    </a:solidFill>
                    <a:latin typeface="Arial" charset="0"/>
                    <a:cs typeface="Arial" charset="0"/>
                  </a:defRPr>
                </a:lvl8pPr>
                <a:lvl9pPr marL="3886200" indent="-228600" defTabSz="457200" eaLnBrk="0" fontAlgn="base" hangingPunct="0">
                  <a:spcBef>
                    <a:spcPct val="20000"/>
                  </a:spcBef>
                  <a:spcAft>
                    <a:spcPct val="0"/>
                  </a:spcAft>
                  <a:buFont typeface="Arial" charset="0"/>
                  <a:buChar char="»"/>
                  <a:defRPr>
                    <a:solidFill>
                      <a:schemeClr val="tx1"/>
                    </a:solidFill>
                    <a:latin typeface="Arial" charset="0"/>
                    <a:cs typeface="Arial" charset="0"/>
                  </a:defRPr>
                </a:lvl9pPr>
              </a:lstStyle>
              <a:p>
                <a:pPr>
                  <a:spcBef>
                    <a:spcPct val="0"/>
                  </a:spcBef>
                </a:pPr>
                <a:endParaRPr lang="en-US" altLang="en-US" sz="2400">
                  <a:latin typeface="Times" pitchFamily="18" charset="0"/>
                </a:endParaRPr>
              </a:p>
            </p:txBody>
          </p:sp>
        </p:grpSp>
        <p:sp>
          <p:nvSpPr>
            <p:cNvPr id="18" name="TextBox 17"/>
            <p:cNvSpPr txBox="1"/>
            <p:nvPr/>
          </p:nvSpPr>
          <p:spPr>
            <a:xfrm>
              <a:off x="6182233" y="2382838"/>
              <a:ext cx="4294187" cy="3562350"/>
            </a:xfrm>
            <a:prstGeom prst="rect">
              <a:avLst/>
            </a:prstGeom>
            <a:noFill/>
          </p:spPr>
          <p:txBody>
            <a:bodyPr>
              <a:spAutoFit/>
            </a:bodyPr>
            <a:lstStyle/>
            <a:p>
              <a:pPr>
                <a:defRPr/>
              </a:pPr>
              <a:r>
                <a:rPr lang="en-AU" b="1" dirty="0">
                  <a:solidFill>
                    <a:srgbClr val="009900"/>
                  </a:solidFill>
                  <a:latin typeface="Arial" pitchFamily="34" charset="0"/>
                  <a:cs typeface="Arial" pitchFamily="34" charset="0"/>
                </a:rPr>
                <a:t>AVOID</a:t>
              </a:r>
            </a:p>
            <a:p>
              <a:pPr>
                <a:defRPr/>
              </a:pPr>
              <a:r>
                <a:rPr lang="en-AU" sz="1400" dirty="0">
                  <a:latin typeface="Arial" pitchFamily="34" charset="0"/>
                  <a:cs typeface="Arial" pitchFamily="34" charset="0"/>
                </a:rPr>
                <a:t>Ask yourself, do I really need it?</a:t>
              </a:r>
            </a:p>
            <a:p>
              <a:pPr>
                <a:defRPr/>
              </a:pPr>
              <a:endParaRPr lang="en-AU" sz="1000" b="1" dirty="0">
                <a:solidFill>
                  <a:schemeClr val="accent2">
                    <a:lumMod val="75000"/>
                  </a:schemeClr>
                </a:solidFill>
                <a:latin typeface="Arial" pitchFamily="34" charset="0"/>
                <a:cs typeface="Arial" pitchFamily="34" charset="0"/>
              </a:endParaRPr>
            </a:p>
            <a:p>
              <a:pPr>
                <a:defRPr/>
              </a:pPr>
              <a:endParaRPr lang="en-AU" sz="1050" b="1" dirty="0">
                <a:solidFill>
                  <a:schemeClr val="accent2">
                    <a:lumMod val="75000"/>
                  </a:schemeClr>
                </a:solidFill>
                <a:latin typeface="Arial" pitchFamily="34" charset="0"/>
                <a:cs typeface="Arial" pitchFamily="34" charset="0"/>
              </a:endParaRPr>
            </a:p>
            <a:p>
              <a:pPr>
                <a:defRPr/>
              </a:pPr>
              <a:r>
                <a:rPr lang="en-AU" b="1" dirty="0">
                  <a:solidFill>
                    <a:srgbClr val="00B050"/>
                  </a:solidFill>
                  <a:latin typeface="Arial" pitchFamily="34" charset="0"/>
                  <a:cs typeface="Arial" pitchFamily="34" charset="0"/>
                </a:rPr>
                <a:t>REDUCE</a:t>
              </a:r>
            </a:p>
            <a:p>
              <a:pPr>
                <a:defRPr/>
              </a:pPr>
              <a:r>
                <a:rPr lang="en-AU" sz="1400" dirty="0">
                  <a:latin typeface="Arial" pitchFamily="34" charset="0"/>
                  <a:cs typeface="Arial" pitchFamily="34" charset="0"/>
                </a:rPr>
                <a:t>Aim to reduce the amount you buy or use.</a:t>
              </a:r>
            </a:p>
            <a:p>
              <a:pPr>
                <a:defRPr/>
              </a:pPr>
              <a:endParaRPr lang="en-AU" sz="1200" b="1" dirty="0">
                <a:solidFill>
                  <a:schemeClr val="accent2">
                    <a:lumMod val="60000"/>
                    <a:lumOff val="40000"/>
                  </a:schemeClr>
                </a:solidFill>
                <a:latin typeface="Arial" pitchFamily="34" charset="0"/>
                <a:cs typeface="Arial" pitchFamily="34" charset="0"/>
              </a:endParaRPr>
            </a:p>
            <a:p>
              <a:pPr>
                <a:defRPr/>
              </a:pPr>
              <a:endParaRPr lang="en-AU" sz="100" b="1" dirty="0">
                <a:solidFill>
                  <a:schemeClr val="accent2">
                    <a:lumMod val="60000"/>
                    <a:lumOff val="40000"/>
                  </a:schemeClr>
                </a:solidFill>
                <a:latin typeface="Arial" pitchFamily="34" charset="0"/>
                <a:cs typeface="Arial" pitchFamily="34" charset="0"/>
              </a:endParaRPr>
            </a:p>
            <a:p>
              <a:pPr>
                <a:defRPr/>
              </a:pPr>
              <a:r>
                <a:rPr lang="en-AU" b="1" dirty="0">
                  <a:solidFill>
                    <a:srgbClr val="92D050"/>
                  </a:solidFill>
                  <a:latin typeface="Arial" pitchFamily="34" charset="0"/>
                  <a:cs typeface="Arial" pitchFamily="34" charset="0"/>
                </a:rPr>
                <a:t>REUSE</a:t>
              </a:r>
            </a:p>
            <a:p>
              <a:pPr>
                <a:defRPr/>
              </a:pPr>
              <a:r>
                <a:rPr lang="en-AU" sz="1400" dirty="0">
                  <a:latin typeface="Arial" pitchFamily="34" charset="0"/>
                  <a:cs typeface="Arial" pitchFamily="34" charset="0"/>
                </a:rPr>
                <a:t>Check: Can this item be used again? </a:t>
              </a:r>
            </a:p>
            <a:p>
              <a:pPr>
                <a:defRPr/>
              </a:pPr>
              <a:endParaRPr lang="en-AU" sz="1200" b="1" dirty="0">
                <a:solidFill>
                  <a:srgbClr val="FFC000"/>
                </a:solidFill>
                <a:latin typeface="Arial" pitchFamily="34" charset="0"/>
                <a:cs typeface="Arial" pitchFamily="34" charset="0"/>
              </a:endParaRPr>
            </a:p>
            <a:p>
              <a:pPr>
                <a:defRPr/>
              </a:pPr>
              <a:r>
                <a:rPr lang="en-AU" b="1" dirty="0">
                  <a:solidFill>
                    <a:srgbClr val="FFC000"/>
                  </a:solidFill>
                  <a:latin typeface="Arial" pitchFamily="34" charset="0"/>
                  <a:cs typeface="Arial" pitchFamily="34" charset="0"/>
                </a:rPr>
                <a:t>RECYCLE</a:t>
              </a:r>
            </a:p>
            <a:p>
              <a:pPr>
                <a:defRPr/>
              </a:pPr>
              <a:r>
                <a:rPr lang="en-AU" sz="1400" dirty="0">
                  <a:latin typeface="Arial" pitchFamily="34" charset="0"/>
                  <a:cs typeface="Arial" pitchFamily="34" charset="0"/>
                </a:rPr>
                <a:t>Check: Can what I’m throwing away be recycled?  </a:t>
              </a:r>
            </a:p>
            <a:p>
              <a:pPr>
                <a:defRPr/>
              </a:pPr>
              <a:endParaRPr lang="en-AU" sz="1400" dirty="0">
                <a:latin typeface="Arial" pitchFamily="34" charset="0"/>
                <a:cs typeface="Arial" pitchFamily="34" charset="0"/>
              </a:endParaRPr>
            </a:p>
            <a:p>
              <a:pPr>
                <a:defRPr/>
              </a:pPr>
              <a:endParaRPr lang="en-AU" sz="100" dirty="0">
                <a:latin typeface="Arial" pitchFamily="34" charset="0"/>
                <a:cs typeface="Arial" pitchFamily="34" charset="0"/>
              </a:endParaRPr>
            </a:p>
            <a:p>
              <a:pPr>
                <a:defRPr/>
              </a:pPr>
              <a:endParaRPr lang="en-AU" sz="500" dirty="0">
                <a:latin typeface="Arial" pitchFamily="34" charset="0"/>
                <a:cs typeface="Arial" pitchFamily="34" charset="0"/>
              </a:endParaRPr>
            </a:p>
            <a:p>
              <a:pPr>
                <a:defRPr/>
              </a:pPr>
              <a:r>
                <a:rPr lang="en-AU" b="1" dirty="0">
                  <a:solidFill>
                    <a:srgbClr val="FF0000"/>
                  </a:solidFill>
                  <a:latin typeface="Arial" pitchFamily="34" charset="0"/>
                  <a:cs typeface="Arial" pitchFamily="34" charset="0"/>
                </a:rPr>
                <a:t>DISPOSE</a:t>
              </a:r>
              <a:endParaRPr lang="en-AU" sz="1600" b="1" dirty="0">
                <a:solidFill>
                  <a:srgbClr val="FF0000"/>
                </a:solidFill>
                <a:latin typeface="Arial" pitchFamily="34" charset="0"/>
                <a:cs typeface="Arial" pitchFamily="34" charset="0"/>
              </a:endParaRPr>
            </a:p>
            <a:p>
              <a:pPr>
                <a:defRPr/>
              </a:pPr>
              <a:r>
                <a:rPr lang="en-AU" sz="1400" dirty="0">
                  <a:latin typeface="Arial" pitchFamily="34" charset="0"/>
                  <a:cs typeface="Arial" pitchFamily="34" charset="0"/>
                </a:rPr>
                <a:t>Dispose to landfill only if there is no alternative. </a:t>
              </a:r>
            </a:p>
          </p:txBody>
        </p:sp>
      </p:grpSp>
    </p:spTree>
    <p:extLst>
      <p:ext uri="{BB962C8B-B14F-4D97-AF65-F5344CB8AC3E}">
        <p14:creationId xmlns:p14="http://schemas.microsoft.com/office/powerpoint/2010/main" val="33030343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996</TotalTime>
  <Words>2830</Words>
  <Application>Microsoft Office PowerPoint</Application>
  <PresentationFormat>Widescreen</PresentationFormat>
  <Paragraphs>216</Paragraphs>
  <Slides>17</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ＭＳ Ｐゴシック</vt:lpstr>
      <vt:lpstr>Arial</vt:lpstr>
      <vt:lpstr>Calibri</vt:lpstr>
      <vt:lpstr>Calibri Light</vt:lpstr>
      <vt:lpstr>Times</vt:lpstr>
      <vt:lpstr>Verdana</vt:lpstr>
      <vt:lpstr>Wingdings</vt:lpstr>
      <vt:lpstr>Office Theme</vt:lpstr>
      <vt:lpstr>Waste and Recycling: Which bin does it go in?</vt:lpstr>
      <vt:lpstr>How much rubbish do we produce?</vt:lpstr>
      <vt:lpstr>What do we throw away?</vt:lpstr>
      <vt:lpstr>Where does the rubbish go?</vt:lpstr>
      <vt:lpstr>How long does rubbish last in landfill?</vt:lpstr>
      <vt:lpstr>How does a landfill work?</vt:lpstr>
      <vt:lpstr>Landfills and the environment</vt:lpstr>
      <vt:lpstr>What happens if we run out of landfill space?</vt:lpstr>
      <vt:lpstr>The Waste Hierarchy</vt:lpstr>
      <vt:lpstr>Reduce, Reuse and Recycle</vt:lpstr>
      <vt:lpstr>PowerPoint Presentation</vt:lpstr>
      <vt:lpstr>What can I recycle in the recycle bin?</vt:lpstr>
      <vt:lpstr>Become a recycling legend!</vt:lpstr>
      <vt:lpstr>Which items shouldn’t go in my recycle bin?</vt:lpstr>
      <vt:lpstr>What is a MRF?</vt:lpstr>
      <vt:lpstr>Why recycling counts</vt:lpstr>
      <vt:lpstr>Pledge of Commitment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Waste and Recycling: Which bin does it go in?</dc:title>
  <dc:creator>EnviroCom Australia</dc:creator>
  <cp:lastModifiedBy>Sandie Johnston</cp:lastModifiedBy>
  <cp:revision>46</cp:revision>
  <dcterms:created xsi:type="dcterms:W3CDTF">2018-12-10T00:42:15Z</dcterms:created>
  <dcterms:modified xsi:type="dcterms:W3CDTF">2019-04-08T02:38:36Z</dcterms:modified>
  <cp:contentStatus/>
</cp:coreProperties>
</file>